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897" r:id="rId7"/>
    <p:sldMasterId id="2147483915" r:id="rId8"/>
  </p:sldMasterIdLst>
  <p:notesMasterIdLst>
    <p:notesMasterId r:id="rId38"/>
  </p:notesMasterIdLst>
  <p:handoutMasterIdLst>
    <p:handoutMasterId r:id="rId39"/>
  </p:handoutMasterIdLst>
  <p:sldIdLst>
    <p:sldId id="287" r:id="rId9"/>
    <p:sldId id="310" r:id="rId10"/>
    <p:sldId id="289" r:id="rId11"/>
    <p:sldId id="291" r:id="rId12"/>
    <p:sldId id="306" r:id="rId13"/>
    <p:sldId id="300" r:id="rId14"/>
    <p:sldId id="320" r:id="rId15"/>
    <p:sldId id="268" r:id="rId16"/>
    <p:sldId id="298" r:id="rId17"/>
    <p:sldId id="293" r:id="rId18"/>
    <p:sldId id="292" r:id="rId19"/>
    <p:sldId id="308" r:id="rId20"/>
    <p:sldId id="302" r:id="rId21"/>
    <p:sldId id="307" r:id="rId22"/>
    <p:sldId id="309" r:id="rId23"/>
    <p:sldId id="260" r:id="rId24"/>
    <p:sldId id="322" r:id="rId25"/>
    <p:sldId id="311" r:id="rId26"/>
    <p:sldId id="312" r:id="rId27"/>
    <p:sldId id="313" r:id="rId28"/>
    <p:sldId id="318" r:id="rId29"/>
    <p:sldId id="314" r:id="rId30"/>
    <p:sldId id="315" r:id="rId31"/>
    <p:sldId id="316" r:id="rId32"/>
    <p:sldId id="317" r:id="rId33"/>
    <p:sldId id="323" r:id="rId34"/>
    <p:sldId id="324" r:id="rId35"/>
    <p:sldId id="319" r:id="rId36"/>
    <p:sldId id="278" r:id="rId37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land, B, BS/AL/DGB/DMV/IMPL OMGEV" initials="WBBO" lastIdx="1" clrIdx="0">
    <p:extLst>
      <p:ext uri="{19B8F6BF-5375-455C-9EA6-DF929625EA0E}">
        <p15:presenceInfo xmlns:p15="http://schemas.microsoft.com/office/powerpoint/2012/main" userId="Weiland, B, BS/AL/DGB/DMV/IMPL OMGE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2145F"/>
    <a:srgbClr val="E17000"/>
    <a:srgbClr val="FCF1E6"/>
    <a:srgbClr val="EDA966"/>
    <a:srgbClr val="EEA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78" autoAdjust="0"/>
    <p:restoredTop sz="92011" autoAdjust="0"/>
  </p:normalViewPr>
  <p:slideViewPr>
    <p:cSldViewPr snapToGrid="0" showGuides="1">
      <p:cViewPr varScale="1">
        <p:scale>
          <a:sx n="36" d="100"/>
          <a:sy n="36" d="100"/>
        </p:scale>
        <p:origin x="296" y="1176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24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D5DF558-9530-6E40-82DE-F04C6FE88B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A2F89C2-501E-4F4C-9069-A525700135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6677F-F13A-CF49-8277-D26E9F34E368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4258D68-680A-314B-AE26-791CAC08C1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E07F7F9-EF50-984A-BF5A-03DD99B5CF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4D75-0DE1-F443-933B-AB348A351F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170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65E9C-BDE4-4976-8D1C-DA303E2F2E7F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19040-423E-42A6-8BB8-5EDE1F5CB8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764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973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NB: In de rapportage worden twee C-zones opgenomen (een reële C-zone en de grootste C-zone dit op dit moment in Nederland bestaat). Dit is gedaan om een breed worst-case beeld te geven. Bij een mogelijke daadwerkelijke realisatie wordt er maar 1 C-zone vastgesteld. Binnen deze zone zijn dus enkel beperkingen met betrekking tot gebouwen met vlies-of gordijngevels met grote glasoppervlakken waar gedurende een groot deel van de dag veel mensen aanwezig. Voor andere gebouwen en activiteiten gelden er geen beperkingen binnen de C-zone.</a:t>
            </a:r>
            <a:endParaRPr lang="nl-NL" sz="1200" b="0" dirty="0">
              <a:effectLst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19040-423E-42A6-8BB8-5EDE1F5CB82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779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259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849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161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396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461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490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0" name="Google Shape;28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164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9040-423E-42A6-8BB8-5EDE1F5CB8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82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9040-423E-42A6-8BB8-5EDE1F5CB82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3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Voorblad +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truck&#10;&#10;Description automatically generated">
            <a:extLst>
              <a:ext uri="{FF2B5EF4-FFF2-40B4-BE49-F238E27FC236}">
                <a16:creationId xmlns:a16="http://schemas.microsoft.com/office/drawing/2014/main" id="{97101DE0-E095-7245-A953-98B74DCD9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6" cy="13717784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04C8CB9-DE8D-1541-AB67-994B9F212A9C}"/>
              </a:ext>
            </a:extLst>
          </p:cNvPr>
          <p:cNvSpPr/>
          <p:nvPr userDrawn="1"/>
        </p:nvSpPr>
        <p:spPr>
          <a:xfrm>
            <a:off x="12193588" y="0"/>
            <a:ext cx="1219358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821478" y="2542233"/>
            <a:ext cx="11147700" cy="8574946"/>
          </a:xfrm>
        </p:spPr>
        <p:txBody>
          <a:bodyPr anchor="ctr">
            <a:normAutofit/>
          </a:bodyPr>
          <a:lstStyle>
            <a:lvl1pPr algn="l">
              <a:lnSpc>
                <a:spcPts val="11500"/>
              </a:lnSpc>
              <a:defRPr sz="1000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br>
              <a:rPr lang="nl-NL" dirty="0"/>
            </a:br>
            <a:r>
              <a:rPr lang="nl-NL" dirty="0"/>
              <a:t>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821477" y="11471275"/>
            <a:ext cx="11147699" cy="1406127"/>
          </a:xfrm>
        </p:spPr>
        <p:txBody>
          <a:bodyPr anchor="b">
            <a:normAutofit/>
          </a:bodyPr>
          <a:lstStyle>
            <a:lvl1pPr marL="0" indent="0" algn="l">
              <a:buNone/>
              <a:defRPr sz="3400" b="0" i="0">
                <a:solidFill>
                  <a:schemeClr val="bg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5BB73FC-CDD1-7410-54CE-B06795D5D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b="22277"/>
          <a:stretch/>
        </p:blipFill>
        <p:spPr>
          <a:xfrm>
            <a:off x="12787313" y="1"/>
            <a:ext cx="2915940" cy="1495424"/>
          </a:xfrm>
          <a:prstGeom prst="rect">
            <a:avLst/>
          </a:prstGeom>
        </p:spPr>
      </p:pic>
      <p:pic>
        <p:nvPicPr>
          <p:cNvPr id="19" name="Logo">
            <a:extLst>
              <a:ext uri="{FF2B5EF4-FFF2-40B4-BE49-F238E27FC236}">
                <a16:creationId xmlns:a16="http://schemas.microsoft.com/office/drawing/2014/main" id="{4C5DDDA8-4A4F-9DBD-4977-FF08EC1675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6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F26F89-3A6B-62FD-7BBC-AC2DFB4120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975" y="0"/>
            <a:ext cx="12193201" cy="13716000"/>
          </a:xfrm>
          <a:custGeom>
            <a:avLst/>
            <a:gdLst>
              <a:gd name="connsiteX0" fmla="*/ 483812 w 12193201"/>
              <a:gd name="connsiteY0" fmla="*/ 0 h 13716000"/>
              <a:gd name="connsiteX1" fmla="*/ 12193201 w 12193201"/>
              <a:gd name="connsiteY1" fmla="*/ 0 h 13716000"/>
              <a:gd name="connsiteX2" fmla="*/ 12193201 w 12193201"/>
              <a:gd name="connsiteY2" fmla="*/ 13716000 h 13716000"/>
              <a:gd name="connsiteX3" fmla="*/ 0 w 12193201"/>
              <a:gd name="connsiteY3" fmla="*/ 13716000 h 13716000"/>
              <a:gd name="connsiteX4" fmla="*/ 0 w 12193201"/>
              <a:gd name="connsiteY4" fmla="*/ 1930401 h 13716000"/>
              <a:gd name="connsiteX5" fmla="*/ 483812 w 12193201"/>
              <a:gd name="connsiteY5" fmla="*/ 193040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1" h="13716000">
                <a:moveTo>
                  <a:pt x="483812" y="0"/>
                </a:moveTo>
                <a:lnTo>
                  <a:pt x="12193201" y="0"/>
                </a:lnTo>
                <a:lnTo>
                  <a:pt x="12193201" y="13716000"/>
                </a:lnTo>
                <a:lnTo>
                  <a:pt x="0" y="13716000"/>
                </a:lnTo>
                <a:lnTo>
                  <a:pt x="0" y="1930401"/>
                </a:lnTo>
                <a:lnTo>
                  <a:pt x="483812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63B7D6E-8CAC-4E8F-8228-1980ED8F9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BC4C65-53E1-82A4-3736-8EBA3A2B13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1750" y="8632737"/>
            <a:ext cx="5450938" cy="4878685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75535B-1F33-E034-A2BF-9AADE67E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81FE298-FB7B-483F-C391-1673D067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D91837-ECEC-B6F1-C208-5B80046DE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446C6-660A-E4D8-A34A-05099EE25130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3C5540D-091D-0559-F4EF-47B25D5A6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8267" y="4346489"/>
            <a:ext cx="10115308" cy="4009653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29088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2 Landscap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BA562A9-480E-A48F-1ACB-289046CD8B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976" y="0"/>
            <a:ext cx="12193200" cy="6678000"/>
          </a:xfrm>
          <a:custGeom>
            <a:avLst/>
            <a:gdLst>
              <a:gd name="connsiteX0" fmla="*/ 483811 w 12193200"/>
              <a:gd name="connsiteY0" fmla="*/ 0 h 6678000"/>
              <a:gd name="connsiteX1" fmla="*/ 12193200 w 12193200"/>
              <a:gd name="connsiteY1" fmla="*/ 0 h 6678000"/>
              <a:gd name="connsiteX2" fmla="*/ 12193200 w 12193200"/>
              <a:gd name="connsiteY2" fmla="*/ 6678000 h 6678000"/>
              <a:gd name="connsiteX3" fmla="*/ 0 w 12193200"/>
              <a:gd name="connsiteY3" fmla="*/ 6678000 h 6678000"/>
              <a:gd name="connsiteX4" fmla="*/ 0 w 12193200"/>
              <a:gd name="connsiteY4" fmla="*/ 1930401 h 6678000"/>
              <a:gd name="connsiteX5" fmla="*/ 483811 w 12193200"/>
              <a:gd name="connsiteY5" fmla="*/ 1930401 h 6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678000">
                <a:moveTo>
                  <a:pt x="483811" y="0"/>
                </a:moveTo>
                <a:lnTo>
                  <a:pt x="12193200" y="0"/>
                </a:lnTo>
                <a:lnTo>
                  <a:pt x="12193200" y="6678000"/>
                </a:lnTo>
                <a:lnTo>
                  <a:pt x="0" y="6678000"/>
                </a:lnTo>
                <a:lnTo>
                  <a:pt x="0" y="1930401"/>
                </a:lnTo>
                <a:lnTo>
                  <a:pt x="483811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E8204F47-CD0A-105E-8E12-89BC57EFC3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93588" y="7037387"/>
            <a:ext cx="12193587" cy="6678613"/>
          </a:xfrm>
        </p:spPr>
        <p:txBody>
          <a:bodyPr/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37563F63-F775-0927-891A-31B7E124F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54046A8-F5A0-D691-81E9-83DF1A27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26D528A-55E0-66CE-51C4-675A36D7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0A8B80-AE7B-09CE-5443-9E02D705A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27A78E-0B13-4D71-AB84-1406835A332F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7BF06A8E-3084-C53F-47A5-B6687C3508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267" y="4346489"/>
            <a:ext cx="10115308" cy="8157036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386181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3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997A760-B9A2-9DF7-A918-6C234BFF4E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976" y="0"/>
            <a:ext cx="5916600" cy="6678000"/>
          </a:xfrm>
          <a:custGeom>
            <a:avLst/>
            <a:gdLst>
              <a:gd name="connsiteX0" fmla="*/ 483811 w 5916600"/>
              <a:gd name="connsiteY0" fmla="*/ 0 h 6678000"/>
              <a:gd name="connsiteX1" fmla="*/ 5916600 w 5916600"/>
              <a:gd name="connsiteY1" fmla="*/ 0 h 6678000"/>
              <a:gd name="connsiteX2" fmla="*/ 5916600 w 5916600"/>
              <a:gd name="connsiteY2" fmla="*/ 6678000 h 6678000"/>
              <a:gd name="connsiteX3" fmla="*/ 0 w 5916600"/>
              <a:gd name="connsiteY3" fmla="*/ 6678000 h 6678000"/>
              <a:gd name="connsiteX4" fmla="*/ 0 w 5916600"/>
              <a:gd name="connsiteY4" fmla="*/ 1930401 h 6678000"/>
              <a:gd name="connsiteX5" fmla="*/ 483811 w 5916600"/>
              <a:gd name="connsiteY5" fmla="*/ 1930401 h 6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600" h="6678000">
                <a:moveTo>
                  <a:pt x="483811" y="0"/>
                </a:moveTo>
                <a:lnTo>
                  <a:pt x="5916600" y="0"/>
                </a:lnTo>
                <a:lnTo>
                  <a:pt x="5916600" y="6678000"/>
                </a:lnTo>
                <a:lnTo>
                  <a:pt x="0" y="6678000"/>
                </a:lnTo>
                <a:lnTo>
                  <a:pt x="0" y="1930401"/>
                </a:lnTo>
                <a:lnTo>
                  <a:pt x="483811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52ED8B-2B41-726C-A20A-0DC0176241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470563" y="0"/>
            <a:ext cx="5916612" cy="6678613"/>
          </a:xfrm>
        </p:spPr>
        <p:txBody>
          <a:bodyPr/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37DB401F-E250-9904-FB02-500609080C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93588" y="7037387"/>
            <a:ext cx="12193587" cy="6678613"/>
          </a:xfrm>
        </p:spPr>
        <p:txBody>
          <a:bodyPr/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C4EAE6EB-9162-A2FE-1EA7-13143B755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9F1495B-F952-F436-9A28-2E918F4C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062442C-3494-D15C-D558-CDD660F5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A3A858-29F7-090F-5A75-F9731A320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26B816-928C-2A7E-9CC6-8464CC8CF1E8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41467FC-70F9-87C4-5E14-250CA66C2C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8267" y="4346489"/>
            <a:ext cx="10115308" cy="8157036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486271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ogo">
            <a:extLst>
              <a:ext uri="{FF2B5EF4-FFF2-40B4-BE49-F238E27FC236}">
                <a16:creationId xmlns:a16="http://schemas.microsoft.com/office/drawing/2014/main" id="{79F293BA-1623-4A76-8D5B-FD12AA92B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7BF9B7D8-7E90-244C-8B2F-C2B69B36DED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1348756" y="4192729"/>
            <a:ext cx="21689664" cy="8162445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87F0CC-047B-8B2E-2F47-3B3860CE85DC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40"/>
            <a:ext cx="2168966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75C5C60-ADBF-33F6-EDD1-2F188CD1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9D25EA1A-E9EF-A00C-597C-3036106F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3E706E-8117-CB1A-6608-0307E47C4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79783"/>
            <a:ext cx="21710640" cy="859765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</p:spTree>
    <p:extLst>
      <p:ext uri="{BB962C8B-B14F-4D97-AF65-F5344CB8AC3E}">
        <p14:creationId xmlns:p14="http://schemas.microsoft.com/office/powerpoint/2010/main" val="81149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mage + Zwar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24387176" cy="13715999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BA8B00A-B2DA-2DDA-20C7-91E3588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56" y="7293351"/>
            <a:ext cx="19917447" cy="54249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11000" b="1" i="0">
                <a:solidFill>
                  <a:schemeClr val="tx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102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mage + Wit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24387176" cy="13715999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BA8B00A-B2DA-2DDA-20C7-91E3588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56" y="7293351"/>
            <a:ext cx="19917447" cy="54249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1100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4211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24387176" cy="13715999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1838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RPD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392CF-97A2-C437-A9F3-25B5CD9381D9}"/>
              </a:ext>
            </a:extLst>
          </p:cNvPr>
          <p:cNvSpPr/>
          <p:nvPr userDrawn="1"/>
        </p:nvSpPr>
        <p:spPr>
          <a:xfrm>
            <a:off x="11709387" y="-1"/>
            <a:ext cx="968400" cy="19304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26 augustus 2021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306010-D3E8-E7EE-294A-5F9E8161C996}"/>
              </a:ext>
            </a:extLst>
          </p:cNvPr>
          <p:cNvSpPr/>
          <p:nvPr userDrawn="1"/>
        </p:nvSpPr>
        <p:spPr>
          <a:xfrm>
            <a:off x="12193975" y="0"/>
            <a:ext cx="121932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E1AC28-078E-09F5-7162-E6E56C75D61F}"/>
              </a:ext>
            </a:extLst>
          </p:cNvPr>
          <p:cNvSpPr/>
          <p:nvPr userDrawn="1"/>
        </p:nvSpPr>
        <p:spPr>
          <a:xfrm>
            <a:off x="2552700" y="4953000"/>
            <a:ext cx="2737485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6013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RPD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B48B6D-1910-1D7E-B27E-17D7A8D84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974" y="0"/>
            <a:ext cx="12193201" cy="13716000"/>
          </a:xfrm>
          <a:custGeom>
            <a:avLst/>
            <a:gdLst>
              <a:gd name="connsiteX0" fmla="*/ 483812 w 12193201"/>
              <a:gd name="connsiteY0" fmla="*/ 0 h 13716000"/>
              <a:gd name="connsiteX1" fmla="*/ 12193201 w 12193201"/>
              <a:gd name="connsiteY1" fmla="*/ 0 h 13716000"/>
              <a:gd name="connsiteX2" fmla="*/ 12193201 w 12193201"/>
              <a:gd name="connsiteY2" fmla="*/ 13716000 h 13716000"/>
              <a:gd name="connsiteX3" fmla="*/ 0 w 12193201"/>
              <a:gd name="connsiteY3" fmla="*/ 13716000 h 13716000"/>
              <a:gd name="connsiteX4" fmla="*/ 0 w 12193201"/>
              <a:gd name="connsiteY4" fmla="*/ 1930401 h 13716000"/>
              <a:gd name="connsiteX5" fmla="*/ 483812 w 12193201"/>
              <a:gd name="connsiteY5" fmla="*/ 193040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1" h="13716000">
                <a:moveTo>
                  <a:pt x="483812" y="0"/>
                </a:moveTo>
                <a:lnTo>
                  <a:pt x="12193201" y="0"/>
                </a:lnTo>
                <a:lnTo>
                  <a:pt x="12193201" y="13716000"/>
                </a:lnTo>
                <a:lnTo>
                  <a:pt x="0" y="13716000"/>
                </a:lnTo>
                <a:lnTo>
                  <a:pt x="0" y="1930401"/>
                </a:lnTo>
                <a:lnTo>
                  <a:pt x="483812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72F5B885-00A9-85E1-AED8-7F4C34F1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9C6131D9-4412-2131-2A3B-2FAD82A6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028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Voorblad + Foto">
  <p:cSld name="1_NRPD Voorblad + F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/>
          <p:nvPr/>
        </p:nvSpPr>
        <p:spPr>
          <a:xfrm>
            <a:off x="12193588" y="0"/>
            <a:ext cx="12193587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7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3588" cy="1371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8" descr="A black background with white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6826" b="22275"/>
          <a:stretch/>
        </p:blipFill>
        <p:spPr>
          <a:xfrm>
            <a:off x="12787313" y="1"/>
            <a:ext cx="2915940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8"/>
          <p:cNvSpPr txBox="1">
            <a:spLocks noGrp="1"/>
          </p:cNvSpPr>
          <p:nvPr>
            <p:ph type="ctrTitle"/>
          </p:nvPr>
        </p:nvSpPr>
        <p:spPr>
          <a:xfrm>
            <a:off x="12821478" y="2542233"/>
            <a:ext cx="11147700" cy="857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ubTitle" idx="1"/>
          </p:nvPr>
        </p:nvSpPr>
        <p:spPr>
          <a:xfrm>
            <a:off x="12821477" y="11471275"/>
            <a:ext cx="11147699" cy="140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15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Voorblad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804C8CB9-DE8D-1541-AB67-994B9F212A9C}"/>
              </a:ext>
            </a:extLst>
          </p:cNvPr>
          <p:cNvSpPr/>
          <p:nvPr userDrawn="1"/>
        </p:nvSpPr>
        <p:spPr>
          <a:xfrm>
            <a:off x="12193588" y="0"/>
            <a:ext cx="1219358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E899B76C-B2F7-4D46-87C1-E196CD0A66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13716000"/>
          </a:xfrm>
          <a:custGeom>
            <a:avLst/>
            <a:gdLst>
              <a:gd name="connsiteX0" fmla="*/ 0 w 12193588"/>
              <a:gd name="connsiteY0" fmla="*/ 0 h 13716000"/>
              <a:gd name="connsiteX1" fmla="*/ 11711187 w 12193588"/>
              <a:gd name="connsiteY1" fmla="*/ 0 h 13716000"/>
              <a:gd name="connsiteX2" fmla="*/ 11711187 w 12193588"/>
              <a:gd name="connsiteY2" fmla="*/ 1923292 h 13716000"/>
              <a:gd name="connsiteX3" fmla="*/ 12193588 w 12193588"/>
              <a:gd name="connsiteY3" fmla="*/ 1923292 h 13716000"/>
              <a:gd name="connsiteX4" fmla="*/ 12193588 w 12193588"/>
              <a:gd name="connsiteY4" fmla="*/ 13716000 h 13716000"/>
              <a:gd name="connsiteX5" fmla="*/ 0 w 12193588"/>
              <a:gd name="connsiteY5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588" h="13716000">
                <a:moveTo>
                  <a:pt x="0" y="0"/>
                </a:moveTo>
                <a:lnTo>
                  <a:pt x="11711187" y="0"/>
                </a:lnTo>
                <a:lnTo>
                  <a:pt x="11711187" y="1923292"/>
                </a:lnTo>
                <a:lnTo>
                  <a:pt x="12193588" y="1923292"/>
                </a:lnTo>
                <a:lnTo>
                  <a:pt x="1219358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A6A7AD1-EBD0-8B79-DADA-FA0C687D1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b="22277"/>
          <a:stretch/>
        </p:blipFill>
        <p:spPr>
          <a:xfrm>
            <a:off x="12787313" y="1"/>
            <a:ext cx="2915940" cy="1495424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439A2BF5-96F9-0810-309F-AC3D7552FA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46D08D3-91B2-7F20-4777-BBF3564EB6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21478" y="2542233"/>
            <a:ext cx="11147700" cy="8574946"/>
          </a:xfrm>
        </p:spPr>
        <p:txBody>
          <a:bodyPr anchor="ctr">
            <a:normAutofit/>
          </a:bodyPr>
          <a:lstStyle>
            <a:lvl1pPr algn="l">
              <a:lnSpc>
                <a:spcPts val="11500"/>
              </a:lnSpc>
              <a:defRPr sz="1000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br>
              <a:rPr lang="nl-NL" dirty="0"/>
            </a:br>
            <a:r>
              <a:rPr lang="nl-NL" dirty="0"/>
              <a:t>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8A6642-F829-A07B-9AE7-36A8DF586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21477" y="11471275"/>
            <a:ext cx="11147699" cy="1406127"/>
          </a:xfrm>
        </p:spPr>
        <p:txBody>
          <a:bodyPr anchor="b">
            <a:normAutofit/>
          </a:bodyPr>
          <a:lstStyle>
            <a:lvl1pPr marL="0" indent="0" algn="l">
              <a:buNone/>
              <a:defRPr sz="3400" b="0" i="0">
                <a:solidFill>
                  <a:schemeClr val="bg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5711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Image + Witte tekst">
  <p:cSld name="1_NRPD Image + Witte teks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>
            <a:spLocks noGrp="1"/>
          </p:cNvSpPr>
          <p:nvPr>
            <p:ph type="pic" idx="2"/>
          </p:nvPr>
        </p:nvSpPr>
        <p:spPr>
          <a:xfrm>
            <a:off x="-1" y="2"/>
            <a:ext cx="24387176" cy="13715999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1348756" y="7293351"/>
            <a:ext cx="19917447" cy="54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rial"/>
              <a:buNone/>
              <a:defRPr sz="1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8158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RPD Tekst Pagina">
  <p:cSld name="1_NRPD Tekst Pagin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3"/>
          <p:cNvSpPr txBox="1">
            <a:spLocks noGrp="1"/>
          </p:cNvSpPr>
          <p:nvPr>
            <p:ph type="title"/>
          </p:nvPr>
        </p:nvSpPr>
        <p:spPr>
          <a:xfrm>
            <a:off x="1348756" y="2779783"/>
            <a:ext cx="21710640" cy="85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8" name="Google Shape;28;p43"/>
          <p:cNvCxnSpPr/>
          <p:nvPr/>
        </p:nvCxnSpPr>
        <p:spPr>
          <a:xfrm>
            <a:off x="1348756" y="3916140"/>
            <a:ext cx="21689664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1338266" y="4346491"/>
            <a:ext cx="21710641" cy="815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None/>
              <a:defRPr sz="3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000"/>
              <a:buNone/>
              <a:defRPr sz="4000"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None/>
              <a:defRPr sz="3400"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/>
            </a:lvl7pPr>
            <a:lvl8pPr marL="3657600" lvl="7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/>
            </a:lvl8pPr>
            <a:lvl9pPr marL="4114800" lvl="8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3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855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abel">
  <p:cSld name="1_NRPD Tabe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12"/>
          <p:cNvCxnSpPr/>
          <p:nvPr/>
        </p:nvCxnSpPr>
        <p:spPr>
          <a:xfrm>
            <a:off x="1348756" y="3916140"/>
            <a:ext cx="21689664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12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1348756" y="2779783"/>
            <a:ext cx="21710640" cy="85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873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Image">
  <p:cSld name="1_NRPD Imag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8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0"/>
          <p:cNvSpPr>
            <a:spLocks noGrp="1"/>
          </p:cNvSpPr>
          <p:nvPr>
            <p:ph type="pic" idx="2"/>
          </p:nvPr>
        </p:nvSpPr>
        <p:spPr>
          <a:xfrm>
            <a:off x="0" y="2"/>
            <a:ext cx="24387175" cy="13716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8988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Voorblad + Foto">
  <p:cSld name="NRPD Voorblad + F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/>
          <p:nvPr/>
        </p:nvSpPr>
        <p:spPr>
          <a:xfrm>
            <a:off x="12193588" y="0"/>
            <a:ext cx="12193587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7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3588" cy="1371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8" descr="A black background with white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6826" b="22275"/>
          <a:stretch/>
        </p:blipFill>
        <p:spPr>
          <a:xfrm>
            <a:off x="12787313" y="1"/>
            <a:ext cx="2915940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8"/>
          <p:cNvSpPr txBox="1">
            <a:spLocks noGrp="1"/>
          </p:cNvSpPr>
          <p:nvPr>
            <p:ph type="ctrTitle"/>
          </p:nvPr>
        </p:nvSpPr>
        <p:spPr>
          <a:xfrm>
            <a:off x="12821478" y="2542233"/>
            <a:ext cx="11147700" cy="857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ubTitle" idx="1"/>
          </p:nvPr>
        </p:nvSpPr>
        <p:spPr>
          <a:xfrm>
            <a:off x="12821477" y="11471275"/>
            <a:ext cx="11147699" cy="140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655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Image + Witte tekst">
  <p:cSld name="NRPD Image + Witte teks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>
            <a:spLocks noGrp="1"/>
          </p:cNvSpPr>
          <p:nvPr>
            <p:ph type="pic" idx="2"/>
          </p:nvPr>
        </p:nvSpPr>
        <p:spPr>
          <a:xfrm>
            <a:off x="-1" y="2"/>
            <a:ext cx="24387176" cy="13715999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1348756" y="7293351"/>
            <a:ext cx="19917447" cy="54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rial"/>
              <a:buNone/>
              <a:defRPr sz="1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312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abel">
  <p:cSld name="NRPD Tabe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12"/>
          <p:cNvCxnSpPr/>
          <p:nvPr/>
        </p:nvCxnSpPr>
        <p:spPr>
          <a:xfrm>
            <a:off x="1348756" y="3916140"/>
            <a:ext cx="21689664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12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1348756" y="2779783"/>
            <a:ext cx="21710640" cy="85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94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Image">
  <p:cSld name="NRPD Imag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0"/>
          <p:cNvSpPr>
            <a:spLocks noGrp="1"/>
          </p:cNvSpPr>
          <p:nvPr>
            <p:ph type="pic" idx="2"/>
          </p:nvPr>
        </p:nvSpPr>
        <p:spPr>
          <a:xfrm>
            <a:off x="-1" y="2"/>
            <a:ext cx="24387176" cy="13715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1239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Voorblad + illustratie">
  <p:cSld name="NRPD Voorblad + illustrati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3" descr="A person standing next to a truc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86" cy="1371778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3"/>
          <p:cNvSpPr/>
          <p:nvPr/>
        </p:nvSpPr>
        <p:spPr>
          <a:xfrm>
            <a:off x="12193588" y="0"/>
            <a:ext cx="12193587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" name="Google Shape;38;p13"/>
          <p:cNvSpPr txBox="1">
            <a:spLocks noGrp="1"/>
          </p:cNvSpPr>
          <p:nvPr>
            <p:ph type="ctrTitle"/>
          </p:nvPr>
        </p:nvSpPr>
        <p:spPr>
          <a:xfrm>
            <a:off x="12821478" y="2542233"/>
            <a:ext cx="11147700" cy="857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ubTitle" idx="1"/>
          </p:nvPr>
        </p:nvSpPr>
        <p:spPr>
          <a:xfrm>
            <a:off x="12821477" y="11471275"/>
            <a:ext cx="11147699" cy="140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pic>
        <p:nvPicPr>
          <p:cNvPr id="40" name="Google Shape;40;p13" descr="A black background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6826" b="22275"/>
          <a:stretch/>
        </p:blipFill>
        <p:spPr>
          <a:xfrm>
            <a:off x="12787313" y="1"/>
            <a:ext cx="2915940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143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Inhoudsopgave">
  <p:cSld name="NRPD Inhoudsopgav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/>
          <p:nvPr/>
        </p:nvSpPr>
        <p:spPr>
          <a:xfrm>
            <a:off x="12193588" y="0"/>
            <a:ext cx="12193587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" name="Google Shape;44;p14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46" name="Google Shape;4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4"/>
          <p:cNvSpPr txBox="1">
            <a:spLocks noGrp="1"/>
          </p:cNvSpPr>
          <p:nvPr>
            <p:ph type="body" idx="1"/>
          </p:nvPr>
        </p:nvSpPr>
        <p:spPr>
          <a:xfrm>
            <a:off x="1348754" y="4396122"/>
            <a:ext cx="1028686" cy="774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6400"/>
              <a:buFont typeface="Arial"/>
              <a:buNone/>
              <a:defRPr sz="6400" b="1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6400"/>
              <a:buFont typeface="Arial"/>
              <a:buNone/>
              <a:defRPr sz="6400" b="1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sz="6400" b="1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sz="6400" b="1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2"/>
          </p:nvPr>
        </p:nvSpPr>
        <p:spPr>
          <a:xfrm>
            <a:off x="2889504" y="4396122"/>
            <a:ext cx="8564071" cy="774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6400"/>
              <a:buFont typeface="Arial"/>
              <a:buNone/>
              <a:defRPr sz="6400" b="1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6400"/>
              <a:buFont typeface="Arial"/>
              <a:buNone/>
              <a:defRPr sz="6400" b="1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sz="6400" b="1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sz="6400" b="1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/>
          <p:nvPr/>
        </p:nvSpPr>
        <p:spPr>
          <a:xfrm>
            <a:off x="1348754" y="2787399"/>
            <a:ext cx="10104821" cy="85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nl-NL" sz="5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Inhoudsopgave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50;p14"/>
          <p:cNvCxnSpPr/>
          <p:nvPr/>
        </p:nvCxnSpPr>
        <p:spPr>
          <a:xfrm>
            <a:off x="1348756" y="3916138"/>
            <a:ext cx="1007070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51;p14"/>
          <p:cNvSpPr txBox="1"/>
          <p:nvPr/>
        </p:nvSpPr>
        <p:spPr>
          <a:xfrm>
            <a:off x="2066544" y="587044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9586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74F7702-169F-990A-4303-C3A5F1ABFED3}"/>
              </a:ext>
            </a:extLst>
          </p:cNvPr>
          <p:cNvSpPr/>
          <p:nvPr userDrawn="1"/>
        </p:nvSpPr>
        <p:spPr>
          <a:xfrm>
            <a:off x="12193588" y="0"/>
            <a:ext cx="12193587" cy="137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E0103F8-A988-044D-A59D-A7EBE351F2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8754" y="4396122"/>
            <a:ext cx="1028686" cy="774056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3400" b="1" i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4pPr>
            <a:lvl5pPr marL="36000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1</a:t>
            </a:r>
          </a:p>
          <a:p>
            <a:pPr lvl="0"/>
            <a:r>
              <a:rPr lang="nl-NL" dirty="0"/>
              <a:t>2</a:t>
            </a:r>
          </a:p>
          <a:p>
            <a:pPr lvl="0"/>
            <a:r>
              <a:rPr lang="nl-NL" dirty="0"/>
              <a:t>3</a:t>
            </a:r>
          </a:p>
          <a:p>
            <a:pPr lvl="0"/>
            <a:r>
              <a:rPr lang="nl-NL" dirty="0"/>
              <a:t>4</a:t>
            </a:r>
          </a:p>
          <a:p>
            <a:pPr lvl="0"/>
            <a:r>
              <a:rPr lang="nl-NL" dirty="0"/>
              <a:t>5</a:t>
            </a:r>
          </a:p>
          <a:p>
            <a:pPr lvl="0"/>
            <a:r>
              <a:rPr lang="nl-NL" dirty="0"/>
              <a:t>6</a:t>
            </a:r>
          </a:p>
          <a:p>
            <a:pPr lvl="0"/>
            <a:r>
              <a:rPr lang="nl-NL" dirty="0"/>
              <a:t>7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C183165-1A04-BA4F-9169-DAB73C1DFA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9504" y="4396122"/>
            <a:ext cx="8564071" cy="7740564"/>
          </a:xfrm>
        </p:spPr>
        <p:txBody>
          <a:bodyPr anchor="ctr" anchorCtr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400" b="0" i="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4pPr>
            <a:lvl5pPr marL="36000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</p:txBody>
      </p:sp>
      <p:sp>
        <p:nvSpPr>
          <p:cNvPr id="10" name="Tekstvak 13">
            <a:extLst>
              <a:ext uri="{FF2B5EF4-FFF2-40B4-BE49-F238E27FC236}">
                <a16:creationId xmlns:a16="http://schemas.microsoft.com/office/drawing/2014/main" id="{013CBA54-19DA-0A47-2856-71399FF3C265}"/>
              </a:ext>
            </a:extLst>
          </p:cNvPr>
          <p:cNvSpPr txBox="1"/>
          <p:nvPr userDrawn="1"/>
        </p:nvSpPr>
        <p:spPr>
          <a:xfrm>
            <a:off x="1348754" y="2787399"/>
            <a:ext cx="10104821" cy="850896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l"/>
            <a:r>
              <a:rPr lang="nl-NL" sz="5400" b="1" i="0" dirty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rPr>
              <a:t>Inhoudsopgave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368A9D-B006-86BD-767F-00F67F72EDC3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90EA13-211A-A844-B832-C628604444A8}"/>
              </a:ext>
            </a:extLst>
          </p:cNvPr>
          <p:cNvSpPr txBox="1"/>
          <p:nvPr userDrawn="1"/>
        </p:nvSpPr>
        <p:spPr>
          <a:xfrm>
            <a:off x="2066544" y="587044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NL" sz="2400" dirty="0" err="1"/>
          </a:p>
        </p:txBody>
      </p:sp>
    </p:spTree>
    <p:extLst>
      <p:ext uri="{BB962C8B-B14F-4D97-AF65-F5344CB8AC3E}">
        <p14:creationId xmlns:p14="http://schemas.microsoft.com/office/powerpoint/2010/main" val="3494576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Quote + illustratie">
  <p:cSld name="NRPD Quote + illustratie">
    <p:bg>
      <p:bgPr>
        <a:solidFill>
          <a:srgbClr val="F9E2CC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>
            <a:spLocks noGrp="1"/>
          </p:cNvSpPr>
          <p:nvPr>
            <p:ph type="title"/>
          </p:nvPr>
        </p:nvSpPr>
        <p:spPr>
          <a:xfrm>
            <a:off x="2255837" y="3439355"/>
            <a:ext cx="19917447" cy="54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5" descr="A person in a blue sui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9562562"/>
            <a:ext cx="24387175" cy="4153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266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Quote - Oranje">
  <p:cSld name="NRPD Quote - Oranje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2255837" y="2911602"/>
            <a:ext cx="19917447" cy="9103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850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ekst Pagina">
  <p:cSld name="NRPD Tekst Pagin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1348756" y="2779783"/>
            <a:ext cx="21710640" cy="85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1" name="Google Shape;61;p17"/>
          <p:cNvCxnSpPr/>
          <p:nvPr/>
        </p:nvCxnSpPr>
        <p:spPr>
          <a:xfrm>
            <a:off x="1348756" y="3916140"/>
            <a:ext cx="21689664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1338266" y="4346491"/>
            <a:ext cx="21710641" cy="815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4000"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400"/>
              <a:buNone/>
              <a:defRPr sz="3400"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7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550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Foto + Tekst">
  <p:cSld name="NRPD Foto + Teks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0" y="0"/>
            <a:ext cx="12193588" cy="1371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68" name="Google Shape;6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cxnSp>
        <p:nvCxnSpPr>
          <p:cNvPr id="71" name="Google Shape;71;p18"/>
          <p:cNvCxnSpPr/>
          <p:nvPr/>
        </p:nvCxnSpPr>
        <p:spPr>
          <a:xfrm>
            <a:off x="12923112" y="3916138"/>
            <a:ext cx="10115308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12933600" y="2760439"/>
            <a:ext cx="10104820" cy="87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6400"/>
              <a:buFont typeface="Arial"/>
              <a:buNone/>
              <a:defRPr sz="6400" b="1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6400"/>
              <a:buFont typeface="Arial"/>
              <a:buNone/>
              <a:defRPr sz="6400" b="1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sz="6400" b="1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sz="6400" b="1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3"/>
          </p:nvPr>
        </p:nvSpPr>
        <p:spPr>
          <a:xfrm>
            <a:off x="12933600" y="4346489"/>
            <a:ext cx="10115308" cy="815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4000"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400"/>
              <a:buNone/>
              <a:defRPr sz="3400"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8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ekst + Foto">
  <p:cSld name="NRPD Tekst + Fo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>
            <a:spLocks noGrp="1"/>
          </p:cNvSpPr>
          <p:nvPr>
            <p:ph type="pic" idx="2"/>
          </p:nvPr>
        </p:nvSpPr>
        <p:spPr>
          <a:xfrm>
            <a:off x="12193974" y="0"/>
            <a:ext cx="12193201" cy="1371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1348756" y="2761490"/>
            <a:ext cx="10005046" cy="87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0" name="Google Shape;80;p19"/>
          <p:cNvCxnSpPr/>
          <p:nvPr/>
        </p:nvCxnSpPr>
        <p:spPr>
          <a:xfrm>
            <a:off x="1348756" y="3916138"/>
            <a:ext cx="1007070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>
            <a:off x="1338267" y="4346489"/>
            <a:ext cx="10115308" cy="8157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4000"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400"/>
              <a:buNone/>
              <a:defRPr sz="3400"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679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ekst + 2 Foto's">
  <p:cSld name="NRPD Tekst + 2 Foto'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>
            <a:spLocks noGrp="1"/>
          </p:cNvSpPr>
          <p:nvPr>
            <p:ph type="pic" idx="2"/>
          </p:nvPr>
        </p:nvSpPr>
        <p:spPr>
          <a:xfrm>
            <a:off x="12193975" y="0"/>
            <a:ext cx="12193201" cy="1371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84" name="Google Shape;8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>
            <a:spLocks noGrp="1"/>
          </p:cNvSpPr>
          <p:nvPr>
            <p:ph type="pic" idx="3"/>
          </p:nvPr>
        </p:nvSpPr>
        <p:spPr>
          <a:xfrm>
            <a:off x="6381750" y="8632737"/>
            <a:ext cx="5450938" cy="4878685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0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1348756" y="2761490"/>
            <a:ext cx="10005046" cy="87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9" name="Google Shape;89;p20"/>
          <p:cNvCxnSpPr/>
          <p:nvPr/>
        </p:nvCxnSpPr>
        <p:spPr>
          <a:xfrm>
            <a:off x="1348756" y="3916138"/>
            <a:ext cx="1007070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1338267" y="4346489"/>
            <a:ext cx="10115308" cy="400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4000"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400"/>
              <a:buNone/>
              <a:defRPr sz="3400"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3483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ekst + 2 Landscape Foto's">
  <p:cSld name="NRPD Tekst + 2 Landscape Foto'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>
            <a:spLocks noGrp="1"/>
          </p:cNvSpPr>
          <p:nvPr>
            <p:ph type="pic" idx="2"/>
          </p:nvPr>
        </p:nvSpPr>
        <p:spPr>
          <a:xfrm>
            <a:off x="12193976" y="0"/>
            <a:ext cx="12193200" cy="66780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21"/>
          <p:cNvSpPr>
            <a:spLocks noGrp="1"/>
          </p:cNvSpPr>
          <p:nvPr>
            <p:ph type="pic" idx="3"/>
          </p:nvPr>
        </p:nvSpPr>
        <p:spPr>
          <a:xfrm>
            <a:off x="12193588" y="7037387"/>
            <a:ext cx="12193587" cy="6678613"/>
          </a:xfrm>
          <a:prstGeom prst="rect">
            <a:avLst/>
          </a:prstGeom>
          <a:noFill/>
          <a:ln>
            <a:noFill/>
          </a:ln>
        </p:spPr>
      </p:sp>
      <p:pic>
        <p:nvPicPr>
          <p:cNvPr id="94" name="Google Shape;9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1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title"/>
          </p:nvPr>
        </p:nvSpPr>
        <p:spPr>
          <a:xfrm>
            <a:off x="1348756" y="2761490"/>
            <a:ext cx="10005046" cy="87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8" name="Google Shape;98;p21"/>
          <p:cNvCxnSpPr/>
          <p:nvPr/>
        </p:nvCxnSpPr>
        <p:spPr>
          <a:xfrm>
            <a:off x="1348756" y="3916138"/>
            <a:ext cx="1007070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1338267" y="4346489"/>
            <a:ext cx="10115308" cy="8157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4000"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400"/>
              <a:buNone/>
              <a:defRPr sz="3400"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588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ekst + 3 Foto's">
  <p:cSld name="NRPD Tekst + 3 Foto'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>
            <a:spLocks noGrp="1"/>
          </p:cNvSpPr>
          <p:nvPr>
            <p:ph type="pic" idx="2"/>
          </p:nvPr>
        </p:nvSpPr>
        <p:spPr>
          <a:xfrm>
            <a:off x="12193976" y="0"/>
            <a:ext cx="5916600" cy="667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2"/>
          <p:cNvSpPr>
            <a:spLocks noGrp="1"/>
          </p:cNvSpPr>
          <p:nvPr>
            <p:ph type="pic" idx="3"/>
          </p:nvPr>
        </p:nvSpPr>
        <p:spPr>
          <a:xfrm>
            <a:off x="18470563" y="0"/>
            <a:ext cx="5916612" cy="6678613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2"/>
          <p:cNvSpPr>
            <a:spLocks noGrp="1"/>
          </p:cNvSpPr>
          <p:nvPr>
            <p:ph type="pic" idx="4"/>
          </p:nvPr>
        </p:nvSpPr>
        <p:spPr>
          <a:xfrm>
            <a:off x="12193588" y="7037387"/>
            <a:ext cx="12193587" cy="6678613"/>
          </a:xfrm>
          <a:prstGeom prst="rect">
            <a:avLst/>
          </a:prstGeom>
          <a:noFill/>
          <a:ln>
            <a:noFill/>
          </a:ln>
        </p:spPr>
      </p:sp>
      <p:pic>
        <p:nvPicPr>
          <p:cNvPr id="104" name="Google Shape;10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348756" y="2761490"/>
            <a:ext cx="10005046" cy="87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8" name="Google Shape;108;p22"/>
          <p:cNvCxnSpPr/>
          <p:nvPr/>
        </p:nvCxnSpPr>
        <p:spPr>
          <a:xfrm>
            <a:off x="1348756" y="3916138"/>
            <a:ext cx="1007070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338267" y="4346489"/>
            <a:ext cx="10115308" cy="8157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4000"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400"/>
              <a:buNone/>
              <a:defRPr sz="3400"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535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Image + Zwarte tekst">
  <p:cSld name="NRPD Image + Zwarte teks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09387" y="-1"/>
            <a:ext cx="968400" cy="240825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3"/>
          <p:cNvSpPr>
            <a:spLocks noGrp="1"/>
          </p:cNvSpPr>
          <p:nvPr>
            <p:ph type="pic" idx="2"/>
          </p:nvPr>
        </p:nvSpPr>
        <p:spPr>
          <a:xfrm>
            <a:off x="-1" y="2"/>
            <a:ext cx="24387176" cy="13715999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1348756" y="7293351"/>
            <a:ext cx="19917447" cy="54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  <a:defRPr sz="11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631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RPD Tekst + Foto">
  <p:cSld name="4_NRPD Tekst + Foto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/>
          <p:nvPr/>
        </p:nvSpPr>
        <p:spPr>
          <a:xfrm>
            <a:off x="11709387" y="-1"/>
            <a:ext cx="968400" cy="1930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24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18" name="Google Shape;118;p24"/>
          <p:cNvSpPr/>
          <p:nvPr/>
        </p:nvSpPr>
        <p:spPr>
          <a:xfrm>
            <a:off x="12193975" y="0"/>
            <a:ext cx="121932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Google Shape;119;p24"/>
          <p:cNvSpPr/>
          <p:nvPr/>
        </p:nvSpPr>
        <p:spPr>
          <a:xfrm>
            <a:off x="2552700" y="4953000"/>
            <a:ext cx="2737485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781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Quote + illustratie">
    <p:bg>
      <p:bgPr>
        <a:solidFill>
          <a:srgbClr val="F9E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837" y="3439355"/>
            <a:ext cx="19917447" cy="5424946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9600" b="1" i="0">
                <a:solidFill>
                  <a:schemeClr val="tx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1258A58-5CCE-4F6F-B3CF-DC888064F9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pic>
        <p:nvPicPr>
          <p:cNvPr id="4" name="Picture 3" descr="A person in a blue suit&#10;&#10;Description automatically generated">
            <a:extLst>
              <a:ext uri="{FF2B5EF4-FFF2-40B4-BE49-F238E27FC236}">
                <a16:creationId xmlns:a16="http://schemas.microsoft.com/office/drawing/2014/main" id="{4FF35511-DE42-0FFA-2C81-A61D2C56CF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62562"/>
            <a:ext cx="24387175" cy="41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50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RPD Tekst + Foto">
  <p:cSld name="5_NRPD Tekst + Foto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>
            <a:spLocks noGrp="1"/>
          </p:cNvSpPr>
          <p:nvPr>
            <p:ph type="pic" idx="2"/>
          </p:nvPr>
        </p:nvSpPr>
        <p:spPr>
          <a:xfrm>
            <a:off x="12193974" y="0"/>
            <a:ext cx="12193201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5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7435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Voorblad +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truck&#10;&#10;Description automatically generated">
            <a:extLst>
              <a:ext uri="{FF2B5EF4-FFF2-40B4-BE49-F238E27FC236}">
                <a16:creationId xmlns:a16="http://schemas.microsoft.com/office/drawing/2014/main" id="{97101DE0-E095-7245-A953-98B74DCD9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586" cy="13717784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04C8CB9-DE8D-1541-AB67-994B9F212A9C}"/>
              </a:ext>
            </a:extLst>
          </p:cNvPr>
          <p:cNvSpPr/>
          <p:nvPr userDrawn="1"/>
        </p:nvSpPr>
        <p:spPr>
          <a:xfrm>
            <a:off x="12193588" y="0"/>
            <a:ext cx="1219358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821478" y="2542233"/>
            <a:ext cx="11147700" cy="8574946"/>
          </a:xfrm>
        </p:spPr>
        <p:txBody>
          <a:bodyPr anchor="ctr">
            <a:normAutofit/>
          </a:bodyPr>
          <a:lstStyle>
            <a:lvl1pPr algn="l">
              <a:lnSpc>
                <a:spcPts val="11500"/>
              </a:lnSpc>
              <a:defRPr sz="1000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br>
              <a:rPr lang="nl-NL" dirty="0"/>
            </a:br>
            <a:r>
              <a:rPr lang="nl-NL" dirty="0"/>
              <a:t>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821477" y="11471275"/>
            <a:ext cx="11147699" cy="1406127"/>
          </a:xfrm>
        </p:spPr>
        <p:txBody>
          <a:bodyPr anchor="b">
            <a:normAutofit/>
          </a:bodyPr>
          <a:lstStyle>
            <a:lvl1pPr marL="0" indent="0" algn="l">
              <a:buNone/>
              <a:defRPr sz="3400" b="0" i="0">
                <a:solidFill>
                  <a:schemeClr val="bg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5BB73FC-CDD1-7410-54CE-B06795D5D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87313" y="1"/>
            <a:ext cx="2915940" cy="1495424"/>
          </a:xfrm>
          <a:prstGeom prst="rect">
            <a:avLst/>
          </a:prstGeom>
        </p:spPr>
      </p:pic>
      <p:pic>
        <p:nvPicPr>
          <p:cNvPr id="19" name="Logo">
            <a:extLst>
              <a:ext uri="{FF2B5EF4-FFF2-40B4-BE49-F238E27FC236}">
                <a16:creationId xmlns:a16="http://schemas.microsoft.com/office/drawing/2014/main" id="{4C5DDDA8-4A4F-9DBD-4977-FF08EC1675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88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Voorblad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804C8CB9-DE8D-1541-AB67-994B9F212A9C}"/>
              </a:ext>
            </a:extLst>
          </p:cNvPr>
          <p:cNvSpPr/>
          <p:nvPr userDrawn="1"/>
        </p:nvSpPr>
        <p:spPr>
          <a:xfrm>
            <a:off x="12193588" y="0"/>
            <a:ext cx="1219358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E899B76C-B2F7-4D46-87C1-E196CD0A66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13716000"/>
          </a:xfrm>
          <a:custGeom>
            <a:avLst/>
            <a:gdLst>
              <a:gd name="connsiteX0" fmla="*/ 0 w 12193588"/>
              <a:gd name="connsiteY0" fmla="*/ 0 h 13716000"/>
              <a:gd name="connsiteX1" fmla="*/ 11711187 w 12193588"/>
              <a:gd name="connsiteY1" fmla="*/ 0 h 13716000"/>
              <a:gd name="connsiteX2" fmla="*/ 11711187 w 12193588"/>
              <a:gd name="connsiteY2" fmla="*/ 1923292 h 13716000"/>
              <a:gd name="connsiteX3" fmla="*/ 12193588 w 12193588"/>
              <a:gd name="connsiteY3" fmla="*/ 1923292 h 13716000"/>
              <a:gd name="connsiteX4" fmla="*/ 12193588 w 12193588"/>
              <a:gd name="connsiteY4" fmla="*/ 13716000 h 13716000"/>
              <a:gd name="connsiteX5" fmla="*/ 0 w 12193588"/>
              <a:gd name="connsiteY5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588" h="13716000">
                <a:moveTo>
                  <a:pt x="0" y="0"/>
                </a:moveTo>
                <a:lnTo>
                  <a:pt x="11711187" y="0"/>
                </a:lnTo>
                <a:lnTo>
                  <a:pt x="11711187" y="1923292"/>
                </a:lnTo>
                <a:lnTo>
                  <a:pt x="12193588" y="1923292"/>
                </a:lnTo>
                <a:lnTo>
                  <a:pt x="1219358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A6A7AD1-EBD0-8B79-DADA-FA0C687D1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87313" y="1"/>
            <a:ext cx="2915940" cy="1495424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439A2BF5-96F9-0810-309F-AC3D7552FA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46D08D3-91B2-7F20-4777-BBF3564EB6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21478" y="2542233"/>
            <a:ext cx="11147700" cy="8574946"/>
          </a:xfrm>
        </p:spPr>
        <p:txBody>
          <a:bodyPr anchor="ctr">
            <a:normAutofit/>
          </a:bodyPr>
          <a:lstStyle>
            <a:lvl1pPr algn="l">
              <a:lnSpc>
                <a:spcPts val="11500"/>
              </a:lnSpc>
              <a:defRPr sz="1000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br>
              <a:rPr lang="nl-NL" dirty="0"/>
            </a:br>
            <a:r>
              <a:rPr lang="nl-NL" dirty="0"/>
              <a:t>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8A6642-F829-A07B-9AE7-36A8DF586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21477" y="11471275"/>
            <a:ext cx="11147699" cy="1406127"/>
          </a:xfrm>
        </p:spPr>
        <p:txBody>
          <a:bodyPr anchor="b">
            <a:normAutofit/>
          </a:bodyPr>
          <a:lstStyle>
            <a:lvl1pPr marL="0" indent="0" algn="l">
              <a:buNone/>
              <a:defRPr sz="3400" b="0" i="0">
                <a:solidFill>
                  <a:schemeClr val="bg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7454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74F7702-169F-990A-4303-C3A5F1ABFED3}"/>
              </a:ext>
            </a:extLst>
          </p:cNvPr>
          <p:cNvSpPr/>
          <p:nvPr userDrawn="1"/>
        </p:nvSpPr>
        <p:spPr>
          <a:xfrm>
            <a:off x="12193588" y="0"/>
            <a:ext cx="12193587" cy="137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E0103F8-A988-044D-A59D-A7EBE351F2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8754" y="4396122"/>
            <a:ext cx="1028686" cy="774056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3400" b="1" i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4pPr>
            <a:lvl5pPr marL="36000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1</a:t>
            </a:r>
          </a:p>
          <a:p>
            <a:pPr lvl="0"/>
            <a:r>
              <a:rPr lang="nl-NL" dirty="0"/>
              <a:t>2</a:t>
            </a:r>
          </a:p>
          <a:p>
            <a:pPr lvl="0"/>
            <a:r>
              <a:rPr lang="nl-NL" dirty="0"/>
              <a:t>3</a:t>
            </a:r>
          </a:p>
          <a:p>
            <a:pPr lvl="0"/>
            <a:r>
              <a:rPr lang="nl-NL" dirty="0"/>
              <a:t>4</a:t>
            </a:r>
          </a:p>
          <a:p>
            <a:pPr lvl="0"/>
            <a:r>
              <a:rPr lang="nl-NL" dirty="0"/>
              <a:t>5</a:t>
            </a:r>
          </a:p>
          <a:p>
            <a:pPr lvl="0"/>
            <a:r>
              <a:rPr lang="nl-NL" dirty="0"/>
              <a:t>6</a:t>
            </a:r>
          </a:p>
          <a:p>
            <a:pPr lvl="0"/>
            <a:r>
              <a:rPr lang="nl-NL" dirty="0"/>
              <a:t>7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C183165-1A04-BA4F-9169-DAB73C1DFA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9504" y="4396122"/>
            <a:ext cx="8564071" cy="7740564"/>
          </a:xfrm>
        </p:spPr>
        <p:txBody>
          <a:bodyPr anchor="ctr" anchorCtr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400" b="0" i="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4pPr>
            <a:lvl5pPr marL="36000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</p:txBody>
      </p:sp>
      <p:sp>
        <p:nvSpPr>
          <p:cNvPr id="10" name="Tekstvak 13">
            <a:extLst>
              <a:ext uri="{FF2B5EF4-FFF2-40B4-BE49-F238E27FC236}">
                <a16:creationId xmlns:a16="http://schemas.microsoft.com/office/drawing/2014/main" id="{013CBA54-19DA-0A47-2856-71399FF3C265}"/>
              </a:ext>
            </a:extLst>
          </p:cNvPr>
          <p:cNvSpPr txBox="1"/>
          <p:nvPr userDrawn="1"/>
        </p:nvSpPr>
        <p:spPr>
          <a:xfrm>
            <a:off x="1348754" y="2787399"/>
            <a:ext cx="10104821" cy="850896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l"/>
            <a:r>
              <a:rPr lang="nl-NL" sz="5400" b="1" i="0" dirty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rPr>
              <a:t>Inhoudsopgave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368A9D-B006-86BD-767F-00F67F72EDC3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90EA13-211A-A844-B832-C628604444A8}"/>
              </a:ext>
            </a:extLst>
          </p:cNvPr>
          <p:cNvSpPr txBox="1"/>
          <p:nvPr userDrawn="1"/>
        </p:nvSpPr>
        <p:spPr>
          <a:xfrm>
            <a:off x="2066544" y="587044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NL" sz="2400" dirty="0" err="1"/>
          </a:p>
        </p:txBody>
      </p:sp>
    </p:spTree>
    <p:extLst>
      <p:ext uri="{BB962C8B-B14F-4D97-AF65-F5344CB8AC3E}">
        <p14:creationId xmlns:p14="http://schemas.microsoft.com/office/powerpoint/2010/main" val="2995781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Quote + illustratie">
    <p:bg>
      <p:bgPr>
        <a:solidFill>
          <a:srgbClr val="F9E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837" y="3439355"/>
            <a:ext cx="19917447" cy="5424946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9600" b="1" i="0">
                <a:solidFill>
                  <a:schemeClr val="tx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1258A58-5CCE-4F6F-B3CF-DC888064F9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pic>
        <p:nvPicPr>
          <p:cNvPr id="4" name="Picture 3" descr="A person in a blue suit&#10;&#10;Description automatically generated">
            <a:extLst>
              <a:ext uri="{FF2B5EF4-FFF2-40B4-BE49-F238E27FC236}">
                <a16:creationId xmlns:a16="http://schemas.microsoft.com/office/drawing/2014/main" id="{4FF35511-DE42-0FFA-2C81-A61D2C56CF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562562"/>
            <a:ext cx="24387175" cy="41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63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Quote - Oran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837" y="2911602"/>
            <a:ext cx="19917447" cy="910318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960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93B22A8E-625A-4CDE-93A6-D2D7A82C9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63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8756" y="2779783"/>
            <a:ext cx="21710640" cy="859770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FD8D1-3DEF-4FCB-9CF8-50D4C190EF69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40"/>
            <a:ext cx="2168966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4EE1DA-9BE6-4C54-9886-AC193D9CE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8266" y="4346491"/>
            <a:ext cx="21710641" cy="8158092"/>
          </a:xfrm>
        </p:spPr>
        <p:txBody>
          <a:bodyPr numCol="1" spcCol="1080000"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C8B06466-AC6B-A2BB-D628-B2F9A895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79FDCCB-7867-CF5D-1F80-84E2C71D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73107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pagina - 2 kolommen - 2 Tit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FD8D1-3DEF-4FCB-9CF8-50D4C190EF69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4EE1DA-9BE6-4C54-9886-AC193D9CE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8267" y="4346489"/>
            <a:ext cx="10115308" cy="8157036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A954BB3E-ADCE-A741-83C0-46CE52CC50B8}"/>
              </a:ext>
            </a:extLst>
          </p:cNvPr>
          <p:cNvCxnSpPr>
            <a:cxnSpLocks/>
          </p:cNvCxnSpPr>
          <p:nvPr userDrawn="1"/>
        </p:nvCxnSpPr>
        <p:spPr>
          <a:xfrm>
            <a:off x="12923112" y="3916138"/>
            <a:ext cx="101153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55957BE6-15DD-E74F-94EE-159CD092F6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33600" y="2760439"/>
            <a:ext cx="10104820" cy="87806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5400" b="1" i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4pPr>
            <a:lvl5pPr marL="36000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Kolom titel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79E233DF-287A-024B-A85C-C41538AA28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33600" y="4346489"/>
            <a:ext cx="10115308" cy="8157041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A02161C-5C48-3A48-8D4D-E26A183FF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22394FA-8B8D-012E-8BBE-B14674C2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38572-895F-4454-8CDB-22665A1BC98E}"/>
              </a:ext>
            </a:extLst>
          </p:cNvPr>
          <p:cNvSpPr txBox="1"/>
          <p:nvPr userDrawn="1"/>
        </p:nvSpPr>
        <p:spPr>
          <a:xfrm>
            <a:off x="-1024128" y="33101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NL" sz="2400" dirty="0" err="1"/>
          </a:p>
        </p:txBody>
      </p:sp>
    </p:spTree>
    <p:extLst>
      <p:ext uri="{BB962C8B-B14F-4D97-AF65-F5344CB8AC3E}">
        <p14:creationId xmlns:p14="http://schemas.microsoft.com/office/powerpoint/2010/main" val="166563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36F92F-B88A-4976-9DCD-56BF05853C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13716000"/>
          </a:xfrm>
          <a:custGeom>
            <a:avLst/>
            <a:gdLst>
              <a:gd name="connsiteX0" fmla="*/ 0 w 12193588"/>
              <a:gd name="connsiteY0" fmla="*/ 0 h 13716000"/>
              <a:gd name="connsiteX1" fmla="*/ 11711187 w 12193588"/>
              <a:gd name="connsiteY1" fmla="*/ 0 h 13716000"/>
              <a:gd name="connsiteX2" fmla="*/ 11711187 w 12193588"/>
              <a:gd name="connsiteY2" fmla="*/ 1923292 h 13716000"/>
              <a:gd name="connsiteX3" fmla="*/ 12193588 w 12193588"/>
              <a:gd name="connsiteY3" fmla="*/ 1923292 h 13716000"/>
              <a:gd name="connsiteX4" fmla="*/ 12193588 w 12193588"/>
              <a:gd name="connsiteY4" fmla="*/ 13716000 h 13716000"/>
              <a:gd name="connsiteX5" fmla="*/ 0 w 12193588"/>
              <a:gd name="connsiteY5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588" h="13716000">
                <a:moveTo>
                  <a:pt x="0" y="0"/>
                </a:moveTo>
                <a:lnTo>
                  <a:pt x="11711187" y="0"/>
                </a:lnTo>
                <a:lnTo>
                  <a:pt x="11711187" y="1923292"/>
                </a:lnTo>
                <a:lnTo>
                  <a:pt x="12193588" y="1923292"/>
                </a:lnTo>
                <a:lnTo>
                  <a:pt x="1219358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en-GB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63B7D6E-8CAC-4E8F-8228-1980ED8F9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545BCF9-F117-13EC-1299-0A718F41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DD32B0A-A163-BCE0-F685-9C479C4B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02C0CC-87B2-B050-A066-8C5C6F4E8649}"/>
              </a:ext>
            </a:extLst>
          </p:cNvPr>
          <p:cNvCxnSpPr>
            <a:cxnSpLocks/>
          </p:cNvCxnSpPr>
          <p:nvPr userDrawn="1"/>
        </p:nvCxnSpPr>
        <p:spPr>
          <a:xfrm>
            <a:off x="12923112" y="3916138"/>
            <a:ext cx="101153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CF8480A-EABD-F154-CA51-4CCFC0778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33600" y="2760439"/>
            <a:ext cx="10104820" cy="87806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5400" b="1" i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4pPr>
            <a:lvl5pPr marL="36000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Kolom titel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C65D652-C53D-7CFB-EF21-889D1C15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33600" y="4346489"/>
            <a:ext cx="10115308" cy="8157041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387162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C615B93-7169-B8AA-D254-7EACB865DA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974" y="0"/>
            <a:ext cx="12193201" cy="13716000"/>
          </a:xfrm>
          <a:custGeom>
            <a:avLst/>
            <a:gdLst>
              <a:gd name="connsiteX0" fmla="*/ 483812 w 12193201"/>
              <a:gd name="connsiteY0" fmla="*/ 0 h 13716000"/>
              <a:gd name="connsiteX1" fmla="*/ 12193201 w 12193201"/>
              <a:gd name="connsiteY1" fmla="*/ 0 h 13716000"/>
              <a:gd name="connsiteX2" fmla="*/ 12193201 w 12193201"/>
              <a:gd name="connsiteY2" fmla="*/ 13716000 h 13716000"/>
              <a:gd name="connsiteX3" fmla="*/ 0 w 12193201"/>
              <a:gd name="connsiteY3" fmla="*/ 13716000 h 13716000"/>
              <a:gd name="connsiteX4" fmla="*/ 0 w 12193201"/>
              <a:gd name="connsiteY4" fmla="*/ 1930401 h 13716000"/>
              <a:gd name="connsiteX5" fmla="*/ 483812 w 12193201"/>
              <a:gd name="connsiteY5" fmla="*/ 193040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1" h="13716000">
                <a:moveTo>
                  <a:pt x="483812" y="0"/>
                </a:moveTo>
                <a:lnTo>
                  <a:pt x="12193201" y="0"/>
                </a:lnTo>
                <a:lnTo>
                  <a:pt x="12193201" y="13716000"/>
                </a:lnTo>
                <a:lnTo>
                  <a:pt x="0" y="13716000"/>
                </a:lnTo>
                <a:lnTo>
                  <a:pt x="0" y="1930401"/>
                </a:lnTo>
                <a:lnTo>
                  <a:pt x="483812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63B7D6E-8CAC-4E8F-8228-1980ED8F9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55CD0798-1C5B-D0E4-97D7-88C3E13C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71062C1-24A0-7664-299F-C2F0E605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0AD5DC8-5653-1D51-EEB2-7EC784812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F73312-CF26-E552-82AF-CE957984405A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F5587F-07B0-536C-0162-19CC0968E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8267" y="4346489"/>
            <a:ext cx="10115308" cy="8157036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07232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Quote - Oran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837" y="2911602"/>
            <a:ext cx="19917447" cy="910318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960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93B22A8E-625A-4CDE-93A6-D2D7A82C9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682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F26F89-3A6B-62FD-7BBC-AC2DFB4120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975" y="0"/>
            <a:ext cx="12193201" cy="13716000"/>
          </a:xfrm>
          <a:custGeom>
            <a:avLst/>
            <a:gdLst>
              <a:gd name="connsiteX0" fmla="*/ 483812 w 12193201"/>
              <a:gd name="connsiteY0" fmla="*/ 0 h 13716000"/>
              <a:gd name="connsiteX1" fmla="*/ 12193201 w 12193201"/>
              <a:gd name="connsiteY1" fmla="*/ 0 h 13716000"/>
              <a:gd name="connsiteX2" fmla="*/ 12193201 w 12193201"/>
              <a:gd name="connsiteY2" fmla="*/ 13716000 h 13716000"/>
              <a:gd name="connsiteX3" fmla="*/ 0 w 12193201"/>
              <a:gd name="connsiteY3" fmla="*/ 13716000 h 13716000"/>
              <a:gd name="connsiteX4" fmla="*/ 0 w 12193201"/>
              <a:gd name="connsiteY4" fmla="*/ 1930401 h 13716000"/>
              <a:gd name="connsiteX5" fmla="*/ 483812 w 12193201"/>
              <a:gd name="connsiteY5" fmla="*/ 193040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1" h="13716000">
                <a:moveTo>
                  <a:pt x="483812" y="0"/>
                </a:moveTo>
                <a:lnTo>
                  <a:pt x="12193201" y="0"/>
                </a:lnTo>
                <a:lnTo>
                  <a:pt x="12193201" y="13716000"/>
                </a:lnTo>
                <a:lnTo>
                  <a:pt x="0" y="13716000"/>
                </a:lnTo>
                <a:lnTo>
                  <a:pt x="0" y="1930401"/>
                </a:lnTo>
                <a:lnTo>
                  <a:pt x="483812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63B7D6E-8CAC-4E8F-8228-1980ED8F9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BC4C65-53E1-82A4-3736-8EBA3A2B13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1750" y="8632737"/>
            <a:ext cx="5450938" cy="4878685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75535B-1F33-E034-A2BF-9AADE67E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81FE298-FB7B-483F-C391-1673D067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D91837-ECEC-B6F1-C208-5B80046DE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446C6-660A-E4D8-A34A-05099EE25130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3C5540D-091D-0559-F4EF-47B25D5A6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8267" y="4346489"/>
            <a:ext cx="10115308" cy="4009653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726589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2 Landscap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BA562A9-480E-A48F-1ACB-289046CD8B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976" y="0"/>
            <a:ext cx="12193200" cy="6678000"/>
          </a:xfrm>
          <a:custGeom>
            <a:avLst/>
            <a:gdLst>
              <a:gd name="connsiteX0" fmla="*/ 483811 w 12193200"/>
              <a:gd name="connsiteY0" fmla="*/ 0 h 6678000"/>
              <a:gd name="connsiteX1" fmla="*/ 12193200 w 12193200"/>
              <a:gd name="connsiteY1" fmla="*/ 0 h 6678000"/>
              <a:gd name="connsiteX2" fmla="*/ 12193200 w 12193200"/>
              <a:gd name="connsiteY2" fmla="*/ 6678000 h 6678000"/>
              <a:gd name="connsiteX3" fmla="*/ 0 w 12193200"/>
              <a:gd name="connsiteY3" fmla="*/ 6678000 h 6678000"/>
              <a:gd name="connsiteX4" fmla="*/ 0 w 12193200"/>
              <a:gd name="connsiteY4" fmla="*/ 1930401 h 6678000"/>
              <a:gd name="connsiteX5" fmla="*/ 483811 w 12193200"/>
              <a:gd name="connsiteY5" fmla="*/ 1930401 h 6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678000">
                <a:moveTo>
                  <a:pt x="483811" y="0"/>
                </a:moveTo>
                <a:lnTo>
                  <a:pt x="12193200" y="0"/>
                </a:lnTo>
                <a:lnTo>
                  <a:pt x="12193200" y="6678000"/>
                </a:lnTo>
                <a:lnTo>
                  <a:pt x="0" y="6678000"/>
                </a:lnTo>
                <a:lnTo>
                  <a:pt x="0" y="1930401"/>
                </a:lnTo>
                <a:lnTo>
                  <a:pt x="483811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E8204F47-CD0A-105E-8E12-89BC57EFC3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93588" y="7037387"/>
            <a:ext cx="12193587" cy="6678613"/>
          </a:xfrm>
        </p:spPr>
        <p:txBody>
          <a:bodyPr/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37563F63-F775-0927-891A-31B7E124F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54046A8-F5A0-D691-81E9-83DF1A27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26D528A-55E0-66CE-51C4-675A36D7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0A8B80-AE7B-09CE-5443-9E02D705A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27A78E-0B13-4D71-AB84-1406835A332F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7BF06A8E-3084-C53F-47A5-B6687C3508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267" y="4346489"/>
            <a:ext cx="10115308" cy="8157036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786720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3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997A760-B9A2-9DF7-A918-6C234BFF4E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976" y="0"/>
            <a:ext cx="5916600" cy="6678000"/>
          </a:xfrm>
          <a:custGeom>
            <a:avLst/>
            <a:gdLst>
              <a:gd name="connsiteX0" fmla="*/ 483811 w 5916600"/>
              <a:gd name="connsiteY0" fmla="*/ 0 h 6678000"/>
              <a:gd name="connsiteX1" fmla="*/ 5916600 w 5916600"/>
              <a:gd name="connsiteY1" fmla="*/ 0 h 6678000"/>
              <a:gd name="connsiteX2" fmla="*/ 5916600 w 5916600"/>
              <a:gd name="connsiteY2" fmla="*/ 6678000 h 6678000"/>
              <a:gd name="connsiteX3" fmla="*/ 0 w 5916600"/>
              <a:gd name="connsiteY3" fmla="*/ 6678000 h 6678000"/>
              <a:gd name="connsiteX4" fmla="*/ 0 w 5916600"/>
              <a:gd name="connsiteY4" fmla="*/ 1930401 h 6678000"/>
              <a:gd name="connsiteX5" fmla="*/ 483811 w 5916600"/>
              <a:gd name="connsiteY5" fmla="*/ 1930401 h 6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600" h="6678000">
                <a:moveTo>
                  <a:pt x="483811" y="0"/>
                </a:moveTo>
                <a:lnTo>
                  <a:pt x="5916600" y="0"/>
                </a:lnTo>
                <a:lnTo>
                  <a:pt x="5916600" y="6678000"/>
                </a:lnTo>
                <a:lnTo>
                  <a:pt x="0" y="6678000"/>
                </a:lnTo>
                <a:lnTo>
                  <a:pt x="0" y="1930401"/>
                </a:lnTo>
                <a:lnTo>
                  <a:pt x="483811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52ED8B-2B41-726C-A20A-0DC0176241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470563" y="0"/>
            <a:ext cx="5916612" cy="6678613"/>
          </a:xfrm>
        </p:spPr>
        <p:txBody>
          <a:bodyPr/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37DB401F-E250-9904-FB02-500609080C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93588" y="7037387"/>
            <a:ext cx="12193587" cy="6678613"/>
          </a:xfrm>
        </p:spPr>
        <p:txBody>
          <a:bodyPr/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C4EAE6EB-9162-A2FE-1EA7-13143B755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9F1495B-F952-F436-9A28-2E918F4C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062442C-3494-D15C-D558-CDD660F5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A3A858-29F7-090F-5A75-F9731A320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26B816-928C-2A7E-9CC6-8464CC8CF1E8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41467FC-70F9-87C4-5E14-250CA66C2C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8267" y="4346489"/>
            <a:ext cx="10115308" cy="8157036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97649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ogo">
            <a:extLst>
              <a:ext uri="{FF2B5EF4-FFF2-40B4-BE49-F238E27FC236}">
                <a16:creationId xmlns:a16="http://schemas.microsoft.com/office/drawing/2014/main" id="{79F293BA-1623-4A76-8D5B-FD12AA92B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7BF9B7D8-7E90-244C-8B2F-C2B69B36DED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1348756" y="4192729"/>
            <a:ext cx="21689664" cy="8162445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87F0CC-047B-8B2E-2F47-3B3860CE85DC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40"/>
            <a:ext cx="2168966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75C5C60-ADBF-33F6-EDD1-2F188CD1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9D25EA1A-E9EF-A00C-597C-3036106F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3E706E-8117-CB1A-6608-0307E47C4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79783"/>
            <a:ext cx="21710640" cy="859765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</p:spTree>
    <p:extLst>
      <p:ext uri="{BB962C8B-B14F-4D97-AF65-F5344CB8AC3E}">
        <p14:creationId xmlns:p14="http://schemas.microsoft.com/office/powerpoint/2010/main" val="15728049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mage + Zwar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24387176" cy="13715999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BA8B00A-B2DA-2DDA-20C7-91E3588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56" y="7293351"/>
            <a:ext cx="19917447" cy="54249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11000" b="1" i="0">
                <a:solidFill>
                  <a:schemeClr val="tx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85768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mage + Wit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24387176" cy="13715999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BA8B00A-B2DA-2DDA-20C7-91E3588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56" y="7293351"/>
            <a:ext cx="19917447" cy="54249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1100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8376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24387176" cy="13715999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80195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RPD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392CF-97A2-C437-A9F3-25B5CD9381D9}"/>
              </a:ext>
            </a:extLst>
          </p:cNvPr>
          <p:cNvSpPr/>
          <p:nvPr userDrawn="1"/>
        </p:nvSpPr>
        <p:spPr>
          <a:xfrm>
            <a:off x="11709387" y="-1"/>
            <a:ext cx="968400" cy="19304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26 augustus 2021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306010-D3E8-E7EE-294A-5F9E8161C996}"/>
              </a:ext>
            </a:extLst>
          </p:cNvPr>
          <p:cNvSpPr/>
          <p:nvPr userDrawn="1"/>
        </p:nvSpPr>
        <p:spPr>
          <a:xfrm>
            <a:off x="12193975" y="0"/>
            <a:ext cx="121932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E1AC28-078E-09F5-7162-E6E56C75D61F}"/>
              </a:ext>
            </a:extLst>
          </p:cNvPr>
          <p:cNvSpPr/>
          <p:nvPr userDrawn="1"/>
        </p:nvSpPr>
        <p:spPr>
          <a:xfrm>
            <a:off x="2552700" y="4953000"/>
            <a:ext cx="2737485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72912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RPD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B48B6D-1910-1D7E-B27E-17D7A8D84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974" y="0"/>
            <a:ext cx="12193201" cy="13716000"/>
          </a:xfrm>
          <a:custGeom>
            <a:avLst/>
            <a:gdLst>
              <a:gd name="connsiteX0" fmla="*/ 483812 w 12193201"/>
              <a:gd name="connsiteY0" fmla="*/ 0 h 13716000"/>
              <a:gd name="connsiteX1" fmla="*/ 12193201 w 12193201"/>
              <a:gd name="connsiteY1" fmla="*/ 0 h 13716000"/>
              <a:gd name="connsiteX2" fmla="*/ 12193201 w 12193201"/>
              <a:gd name="connsiteY2" fmla="*/ 13716000 h 13716000"/>
              <a:gd name="connsiteX3" fmla="*/ 0 w 12193201"/>
              <a:gd name="connsiteY3" fmla="*/ 13716000 h 13716000"/>
              <a:gd name="connsiteX4" fmla="*/ 0 w 12193201"/>
              <a:gd name="connsiteY4" fmla="*/ 1930401 h 13716000"/>
              <a:gd name="connsiteX5" fmla="*/ 483812 w 12193201"/>
              <a:gd name="connsiteY5" fmla="*/ 193040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1" h="13716000">
                <a:moveTo>
                  <a:pt x="483812" y="0"/>
                </a:moveTo>
                <a:lnTo>
                  <a:pt x="12193201" y="0"/>
                </a:lnTo>
                <a:lnTo>
                  <a:pt x="12193201" y="13716000"/>
                </a:lnTo>
                <a:lnTo>
                  <a:pt x="0" y="13716000"/>
                </a:lnTo>
                <a:lnTo>
                  <a:pt x="0" y="1930401"/>
                </a:lnTo>
                <a:lnTo>
                  <a:pt x="483812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72F5B885-00A9-85E1-AED8-7F4C34F1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9C6131D9-4412-2131-2A3B-2FAD82A6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57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8756" y="2779783"/>
            <a:ext cx="21710640" cy="859770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FD8D1-3DEF-4FCB-9CF8-50D4C190EF69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40"/>
            <a:ext cx="2168966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4EE1DA-9BE6-4C54-9886-AC193D9CE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8266" y="4346491"/>
            <a:ext cx="21710641" cy="8158092"/>
          </a:xfrm>
        </p:spPr>
        <p:txBody>
          <a:bodyPr numCol="1" spcCol="1080000"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C8B06466-AC6B-A2BB-D628-B2F9A895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79FDCCB-7867-CF5D-1F80-84E2C71D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651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pagina - 2 kolommen - 2 Tit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FD8D1-3DEF-4FCB-9CF8-50D4C190EF69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4EE1DA-9BE6-4C54-9886-AC193D9CE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8267" y="4346489"/>
            <a:ext cx="10115308" cy="8157036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A954BB3E-ADCE-A741-83C0-46CE52CC50B8}"/>
              </a:ext>
            </a:extLst>
          </p:cNvPr>
          <p:cNvCxnSpPr>
            <a:cxnSpLocks/>
          </p:cNvCxnSpPr>
          <p:nvPr userDrawn="1"/>
        </p:nvCxnSpPr>
        <p:spPr>
          <a:xfrm>
            <a:off x="12923112" y="3916138"/>
            <a:ext cx="101153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55957BE6-15DD-E74F-94EE-159CD092F6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33600" y="2760439"/>
            <a:ext cx="10104820" cy="87806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5400" b="1" i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4pPr>
            <a:lvl5pPr marL="36000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Kolom titel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79E233DF-287A-024B-A85C-C41538AA28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33600" y="4346489"/>
            <a:ext cx="10115308" cy="8157041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A02161C-5C48-3A48-8D4D-E26A183FF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22394FA-8B8D-012E-8BBE-B14674C2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38572-895F-4454-8CDB-22665A1BC98E}"/>
              </a:ext>
            </a:extLst>
          </p:cNvPr>
          <p:cNvSpPr txBox="1"/>
          <p:nvPr userDrawn="1"/>
        </p:nvSpPr>
        <p:spPr>
          <a:xfrm>
            <a:off x="-1024128" y="33101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NL" sz="2400" dirty="0" err="1"/>
          </a:p>
        </p:txBody>
      </p:sp>
    </p:spTree>
    <p:extLst>
      <p:ext uri="{BB962C8B-B14F-4D97-AF65-F5344CB8AC3E}">
        <p14:creationId xmlns:p14="http://schemas.microsoft.com/office/powerpoint/2010/main" val="423596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36F92F-B88A-4976-9DCD-56BF05853C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13716000"/>
          </a:xfrm>
          <a:custGeom>
            <a:avLst/>
            <a:gdLst>
              <a:gd name="connsiteX0" fmla="*/ 0 w 12193588"/>
              <a:gd name="connsiteY0" fmla="*/ 0 h 13716000"/>
              <a:gd name="connsiteX1" fmla="*/ 11711187 w 12193588"/>
              <a:gd name="connsiteY1" fmla="*/ 0 h 13716000"/>
              <a:gd name="connsiteX2" fmla="*/ 11711187 w 12193588"/>
              <a:gd name="connsiteY2" fmla="*/ 1923292 h 13716000"/>
              <a:gd name="connsiteX3" fmla="*/ 12193588 w 12193588"/>
              <a:gd name="connsiteY3" fmla="*/ 1923292 h 13716000"/>
              <a:gd name="connsiteX4" fmla="*/ 12193588 w 12193588"/>
              <a:gd name="connsiteY4" fmla="*/ 13716000 h 13716000"/>
              <a:gd name="connsiteX5" fmla="*/ 0 w 12193588"/>
              <a:gd name="connsiteY5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588" h="13716000">
                <a:moveTo>
                  <a:pt x="0" y="0"/>
                </a:moveTo>
                <a:lnTo>
                  <a:pt x="11711187" y="0"/>
                </a:lnTo>
                <a:lnTo>
                  <a:pt x="11711187" y="1923292"/>
                </a:lnTo>
                <a:lnTo>
                  <a:pt x="12193588" y="1923292"/>
                </a:lnTo>
                <a:lnTo>
                  <a:pt x="1219358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en-GB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63B7D6E-8CAC-4E8F-8228-1980ED8F9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545BCF9-F117-13EC-1299-0A718F41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DD32B0A-A163-BCE0-F685-9C479C4B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02C0CC-87B2-B050-A066-8C5C6F4E8649}"/>
              </a:ext>
            </a:extLst>
          </p:cNvPr>
          <p:cNvCxnSpPr>
            <a:cxnSpLocks/>
          </p:cNvCxnSpPr>
          <p:nvPr userDrawn="1"/>
        </p:nvCxnSpPr>
        <p:spPr>
          <a:xfrm>
            <a:off x="12923112" y="3916138"/>
            <a:ext cx="101153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CF8480A-EABD-F154-CA51-4CCFC0778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33600" y="2760439"/>
            <a:ext cx="10104820" cy="87806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5400" b="1" i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6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4pPr>
            <a:lvl5pPr marL="360000" indent="0">
              <a:lnSpc>
                <a:spcPct val="90000"/>
              </a:lnSpc>
              <a:buNone/>
              <a:defRPr sz="6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Kolom titel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C65D652-C53D-7CFB-EF21-889D1C15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33600" y="4346489"/>
            <a:ext cx="10115308" cy="8157041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04877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C615B93-7169-B8AA-D254-7EACB865DA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974" y="0"/>
            <a:ext cx="12193201" cy="13716000"/>
          </a:xfrm>
          <a:custGeom>
            <a:avLst/>
            <a:gdLst>
              <a:gd name="connsiteX0" fmla="*/ 483812 w 12193201"/>
              <a:gd name="connsiteY0" fmla="*/ 0 h 13716000"/>
              <a:gd name="connsiteX1" fmla="*/ 12193201 w 12193201"/>
              <a:gd name="connsiteY1" fmla="*/ 0 h 13716000"/>
              <a:gd name="connsiteX2" fmla="*/ 12193201 w 12193201"/>
              <a:gd name="connsiteY2" fmla="*/ 13716000 h 13716000"/>
              <a:gd name="connsiteX3" fmla="*/ 0 w 12193201"/>
              <a:gd name="connsiteY3" fmla="*/ 13716000 h 13716000"/>
              <a:gd name="connsiteX4" fmla="*/ 0 w 12193201"/>
              <a:gd name="connsiteY4" fmla="*/ 1930401 h 13716000"/>
              <a:gd name="connsiteX5" fmla="*/ 483812 w 12193201"/>
              <a:gd name="connsiteY5" fmla="*/ 193040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1" h="13716000">
                <a:moveTo>
                  <a:pt x="483812" y="0"/>
                </a:moveTo>
                <a:lnTo>
                  <a:pt x="12193201" y="0"/>
                </a:lnTo>
                <a:lnTo>
                  <a:pt x="12193201" y="13716000"/>
                </a:lnTo>
                <a:lnTo>
                  <a:pt x="0" y="13716000"/>
                </a:lnTo>
                <a:lnTo>
                  <a:pt x="0" y="1930401"/>
                </a:lnTo>
                <a:lnTo>
                  <a:pt x="483812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63B7D6E-8CAC-4E8F-8228-1980ED8F9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9387" y="-1"/>
            <a:ext cx="968400" cy="2408258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55CD0798-1C5B-D0E4-97D7-88C3E13C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166155" y="12781172"/>
            <a:ext cx="5007129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71062C1-24A0-7664-299F-C2F0E605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>
            <a:lvl1pPr>
              <a:defRPr sz="2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0AD5DC8-5653-1D51-EEB2-7EC784812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756" y="2761490"/>
            <a:ext cx="10005046" cy="878061"/>
          </a:xfrm>
        </p:spPr>
        <p:txBody>
          <a:bodyPr/>
          <a:lstStyle>
            <a:lvl1pPr>
              <a:defRPr sz="5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F73312-CF26-E552-82AF-CE957984405A}"/>
              </a:ext>
            </a:extLst>
          </p:cNvPr>
          <p:cNvCxnSpPr>
            <a:cxnSpLocks/>
          </p:cNvCxnSpPr>
          <p:nvPr userDrawn="1"/>
        </p:nvCxnSpPr>
        <p:spPr>
          <a:xfrm>
            <a:off x="1348756" y="3916138"/>
            <a:ext cx="100707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F5587F-07B0-536C-0162-19CC0968E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8267" y="4346489"/>
            <a:ext cx="10115308" cy="8157036"/>
          </a:xfrm>
        </p:spPr>
        <p:txBody>
          <a:bodyPr/>
          <a:lstStyle>
            <a:lvl1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40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34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34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17439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1" y="1725278"/>
            <a:ext cx="20013283" cy="1293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3726610"/>
            <a:ext cx="20013284" cy="8627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  <a:p>
            <a:pPr lvl="5"/>
            <a:r>
              <a:rPr lang="nl-NL" dirty="0"/>
              <a:t>Six</a:t>
            </a:r>
          </a:p>
          <a:p>
            <a:pPr lvl="6"/>
            <a:r>
              <a:rPr lang="nl-NL" dirty="0" err="1"/>
              <a:t>Seven</a:t>
            </a:r>
            <a:endParaRPr lang="nl-NL" dirty="0"/>
          </a:p>
          <a:p>
            <a:pPr lvl="7"/>
            <a:r>
              <a:rPr lang="nl-NL" dirty="0" err="1"/>
              <a:t>Eight</a:t>
            </a:r>
            <a:endParaRPr lang="nl-NL" dirty="0"/>
          </a:p>
          <a:p>
            <a:pPr lvl="8"/>
            <a:r>
              <a:rPr lang="nl-NL" dirty="0" err="1"/>
              <a:t>Nine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2AB6F-8573-F674-6AC7-C52A8547DC9A}"/>
              </a:ext>
            </a:extLst>
          </p:cNvPr>
          <p:cNvSpPr txBox="1"/>
          <p:nvPr userDrawn="1"/>
        </p:nvSpPr>
        <p:spPr>
          <a:xfrm>
            <a:off x="6124353" y="-314723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nl-NL" sz="2400" dirty="0" err="1"/>
          </a:p>
        </p:txBody>
      </p:sp>
    </p:spTree>
    <p:extLst>
      <p:ext uri="{BB962C8B-B14F-4D97-AF65-F5344CB8AC3E}">
        <p14:creationId xmlns:p14="http://schemas.microsoft.com/office/powerpoint/2010/main" val="230776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726" r:id="rId2"/>
    <p:sldLayoutId id="2147483792" r:id="rId3"/>
    <p:sldLayoutId id="2147483663" r:id="rId4"/>
    <p:sldLayoutId id="2147483682" r:id="rId5"/>
    <p:sldLayoutId id="2147483892" r:id="rId6"/>
    <p:sldLayoutId id="2147483770" r:id="rId7"/>
    <p:sldLayoutId id="2147483771" r:id="rId8"/>
    <p:sldLayoutId id="2147483885" r:id="rId9"/>
    <p:sldLayoutId id="2147483890" r:id="rId10"/>
    <p:sldLayoutId id="2147483887" r:id="rId11"/>
    <p:sldLayoutId id="2147483891" r:id="rId12"/>
    <p:sldLayoutId id="2147483774" r:id="rId13"/>
    <p:sldLayoutId id="2147483769" r:id="rId14"/>
    <p:sldLayoutId id="2147483884" r:id="rId15"/>
    <p:sldLayoutId id="2147483883" r:id="rId16"/>
    <p:sldLayoutId id="2147483888" r:id="rId17"/>
    <p:sldLayoutId id="2147483893" r:id="rId18"/>
    <p:sldLayoutId id="2147483894" r:id="rId19"/>
    <p:sldLayoutId id="2147483895" r:id="rId20"/>
    <p:sldLayoutId id="2147483896" r:id="rId21"/>
    <p:sldLayoutId id="2147483934" r:id="rId22"/>
    <p:sldLayoutId id="2147483935" r:id="rId23"/>
  </p:sldLayoutIdLst>
  <p:hf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accent2"/>
          </a:solidFill>
          <a:latin typeface="RijksoverheidSansWebText Bold" panose="020B0503040202060203" pitchFamily="34" charset="0"/>
          <a:ea typeface="RijksoverheidSansWebText Bold" panose="020B0503040202060203" pitchFamily="34" charset="0"/>
          <a:cs typeface="+mj-cs"/>
        </a:defRPr>
      </a:lvl1pPr>
    </p:titleStyle>
    <p:bodyStyle>
      <a:lvl1pPr marL="0" indent="0" algn="l" defTabSz="1828800" rtl="0" eaLnBrk="1" latinLnBrk="0" hangingPunct="1">
        <a:lnSpc>
          <a:spcPct val="100000"/>
        </a:lnSpc>
        <a:spcBef>
          <a:spcPts val="2400"/>
        </a:spcBef>
        <a:buFontTx/>
        <a:buNone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1pPr>
      <a:lvl2pPr marL="0" indent="0" algn="l" defTabSz="182880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4000" b="1" i="0" kern="1200">
          <a:solidFill>
            <a:srgbClr val="42145F"/>
          </a:solidFill>
          <a:latin typeface="RijksoverheidSansWebText Bold" panose="020B0503040202060203" pitchFamily="34" charset="0"/>
          <a:ea typeface="RijksoverheidSansWebText Bold" panose="020B0503040202060203" pitchFamily="34" charset="0"/>
          <a:cs typeface="+mn-cs"/>
        </a:defRPr>
      </a:lvl2pPr>
      <a:lvl3pPr marL="0" indent="0" algn="l" defTabSz="182880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3600" b="1" i="0" kern="1200">
          <a:solidFill>
            <a:srgbClr val="42145F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3pPr>
      <a:lvl4pPr marL="0" indent="-360000" algn="l" defTabSz="1828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4pPr>
      <a:lvl5pPr marL="720000" indent="-360000" algn="l" defTabSz="1828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5pPr>
      <a:lvl6pPr marL="1080000" indent="-360000" algn="l" defTabSz="1828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6pPr>
      <a:lvl7pPr marL="0" indent="-540000" algn="l" defTabSz="18288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7pPr>
      <a:lvl8pPr marL="1080000" indent="-540000" algn="l" defTabSz="1828800" rtl="0" eaLnBrk="1" latinLnBrk="0" hangingPunct="1">
        <a:lnSpc>
          <a:spcPct val="100000"/>
        </a:lnSpc>
        <a:spcBef>
          <a:spcPts val="0"/>
        </a:spcBef>
        <a:buFont typeface="+mj-lt"/>
        <a:buAutoNum type="alphaLcPeriod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8pPr>
      <a:lvl9pPr marL="1620000" indent="-540000" algn="l" defTabSz="1828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99">
          <p15:clr>
            <a:srgbClr val="F26B43"/>
          </p15:clr>
        </p15:guide>
        <p15:guide id="2" pos="139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2160001" y="1725278"/>
            <a:ext cx="20013283" cy="129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2160000" y="3726610"/>
            <a:ext cx="20013284" cy="862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2145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2145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42145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AutoNum type="alphaL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4" name="Google Shape;14;p7"/>
          <p:cNvSpPr txBox="1"/>
          <p:nvPr/>
        </p:nvSpPr>
        <p:spPr>
          <a:xfrm>
            <a:off x="6124353" y="-314723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41055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399">
          <p15:clr>
            <a:srgbClr val="F26B43"/>
          </p15:clr>
        </p15:guide>
        <p15:guide id="2" pos="139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1" y="1725278"/>
            <a:ext cx="20013283" cy="1293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3726610"/>
            <a:ext cx="20013284" cy="8627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  <a:p>
            <a:pPr lvl="5"/>
            <a:r>
              <a:rPr lang="nl-NL" dirty="0"/>
              <a:t>Six</a:t>
            </a:r>
          </a:p>
          <a:p>
            <a:pPr lvl="6"/>
            <a:r>
              <a:rPr lang="nl-NL" dirty="0" err="1"/>
              <a:t>Seven</a:t>
            </a:r>
            <a:endParaRPr lang="nl-NL" dirty="0"/>
          </a:p>
          <a:p>
            <a:pPr lvl="7"/>
            <a:r>
              <a:rPr lang="nl-NL" dirty="0" err="1"/>
              <a:t>Eight</a:t>
            </a:r>
            <a:endParaRPr lang="nl-NL" dirty="0"/>
          </a:p>
          <a:p>
            <a:pPr lvl="8"/>
            <a:r>
              <a:rPr lang="nl-NL" dirty="0" err="1"/>
              <a:t>Nine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66155" y="12781172"/>
            <a:ext cx="50071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2AB6F-8573-F674-6AC7-C52A8547DC9A}"/>
              </a:ext>
            </a:extLst>
          </p:cNvPr>
          <p:cNvSpPr txBox="1"/>
          <p:nvPr userDrawn="1"/>
        </p:nvSpPr>
        <p:spPr>
          <a:xfrm>
            <a:off x="6124353" y="-314723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nl-NL" sz="2400" dirty="0" err="1"/>
          </a:p>
        </p:txBody>
      </p:sp>
    </p:spTree>
    <p:extLst>
      <p:ext uri="{BB962C8B-B14F-4D97-AF65-F5344CB8AC3E}">
        <p14:creationId xmlns:p14="http://schemas.microsoft.com/office/powerpoint/2010/main" val="215930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</p:sldLayoutIdLst>
  <p:hf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accent2"/>
          </a:solidFill>
          <a:latin typeface="RijksoverheidSansWebText Bold" panose="020B0503040202060203" pitchFamily="34" charset="0"/>
          <a:ea typeface="RijksoverheidSansWebText Bold" panose="020B0503040202060203" pitchFamily="34" charset="0"/>
          <a:cs typeface="+mj-cs"/>
        </a:defRPr>
      </a:lvl1pPr>
    </p:titleStyle>
    <p:bodyStyle>
      <a:lvl1pPr marL="0" indent="0" algn="l" defTabSz="1828800" rtl="0" eaLnBrk="1" latinLnBrk="0" hangingPunct="1">
        <a:lnSpc>
          <a:spcPct val="100000"/>
        </a:lnSpc>
        <a:spcBef>
          <a:spcPts val="2400"/>
        </a:spcBef>
        <a:buFontTx/>
        <a:buNone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1pPr>
      <a:lvl2pPr marL="0" indent="0" algn="l" defTabSz="182880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4000" b="1" i="0" kern="1200">
          <a:solidFill>
            <a:srgbClr val="42145F"/>
          </a:solidFill>
          <a:latin typeface="RijksoverheidSansWebText Bold" panose="020B0503040202060203" pitchFamily="34" charset="0"/>
          <a:ea typeface="RijksoverheidSansWebText Bold" panose="020B0503040202060203" pitchFamily="34" charset="0"/>
          <a:cs typeface="+mn-cs"/>
        </a:defRPr>
      </a:lvl2pPr>
      <a:lvl3pPr marL="0" indent="0" algn="l" defTabSz="182880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3600" b="1" i="0" kern="1200">
          <a:solidFill>
            <a:srgbClr val="42145F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3pPr>
      <a:lvl4pPr marL="0" indent="-360000" algn="l" defTabSz="1828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4pPr>
      <a:lvl5pPr marL="720000" indent="-360000" algn="l" defTabSz="1828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5pPr>
      <a:lvl6pPr marL="1080000" indent="-360000" algn="l" defTabSz="1828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6pPr>
      <a:lvl7pPr marL="0" indent="-540000" algn="l" defTabSz="18288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7pPr>
      <a:lvl8pPr marL="1080000" indent="-540000" algn="l" defTabSz="1828800" rtl="0" eaLnBrk="1" latinLnBrk="0" hangingPunct="1">
        <a:lnSpc>
          <a:spcPct val="100000"/>
        </a:lnSpc>
        <a:spcBef>
          <a:spcPts val="0"/>
        </a:spcBef>
        <a:buFont typeface="+mj-lt"/>
        <a:buAutoNum type="alphaLcPeriod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8pPr>
      <a:lvl9pPr marL="1620000" indent="-540000" algn="l" defTabSz="1828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99">
          <p15:clr>
            <a:srgbClr val="F26B43"/>
          </p15:clr>
        </p15:guide>
        <p15:guide id="2" pos="139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1" r="6241" b="49"/>
          <a:stretch/>
        </p:blipFill>
        <p:spPr>
          <a:xfrm>
            <a:off x="0" y="-1"/>
            <a:ext cx="12193587" cy="1381601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"/>
          <p:cNvSpPr txBox="1">
            <a:spLocks noGrp="1"/>
          </p:cNvSpPr>
          <p:nvPr>
            <p:ph type="ctrTitle"/>
          </p:nvPr>
        </p:nvSpPr>
        <p:spPr>
          <a:xfrm>
            <a:off x="12821478" y="2542233"/>
            <a:ext cx="11147700" cy="857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nl-NL" dirty="0"/>
              <a:t>Informatie-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nl-NL" dirty="0"/>
              <a:t>bijeenkomst </a:t>
            </a:r>
            <a:br>
              <a:rPr lang="nl-NL" dirty="0"/>
            </a:br>
            <a:r>
              <a:rPr lang="nl-NL" dirty="0"/>
              <a:t>Nationaal Programma Ruimte voor Defensie</a:t>
            </a:r>
            <a:endParaRPr dirty="0"/>
          </a:p>
        </p:txBody>
      </p:sp>
      <p:sp>
        <p:nvSpPr>
          <p:cNvPr id="130" name="Google Shape;130;p1"/>
          <p:cNvSpPr txBox="1">
            <a:spLocks noGrp="1"/>
          </p:cNvSpPr>
          <p:nvPr>
            <p:ph type="subTitle" idx="1"/>
          </p:nvPr>
        </p:nvSpPr>
        <p:spPr>
          <a:xfrm>
            <a:off x="12711622" y="12019915"/>
            <a:ext cx="11717078" cy="75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nl-NL" dirty="0"/>
              <a:t>Noord-East Fryslân | 14 november 2024 </a:t>
            </a:r>
            <a:endParaRPr dirty="0"/>
          </a:p>
        </p:txBody>
      </p:sp>
      <p:pic>
        <p:nvPicPr>
          <p:cNvPr id="131" name="Google Shape;13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4218" y="0"/>
            <a:ext cx="1007404" cy="1973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552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EE656B-9A02-B926-AFB9-4F815904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t>10</a:t>
            </a:fld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1E45C-8264-85BB-FE80-82573C89749E}"/>
              </a:ext>
            </a:extLst>
          </p:cNvPr>
          <p:cNvSpPr txBox="1"/>
          <p:nvPr/>
        </p:nvSpPr>
        <p:spPr>
          <a:xfrm>
            <a:off x="6357257" y="2307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NL" sz="24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B31D9-DD4B-73FB-FB67-5132B3DB1B37}"/>
              </a:ext>
            </a:extLst>
          </p:cNvPr>
          <p:cNvSpPr txBox="1"/>
          <p:nvPr/>
        </p:nvSpPr>
        <p:spPr>
          <a:xfrm>
            <a:off x="3331029" y="248194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NL" sz="24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C714-F000-0CB2-0DF7-AD0F2FD7C0F0}"/>
              </a:ext>
            </a:extLst>
          </p:cNvPr>
          <p:cNvSpPr txBox="1"/>
          <p:nvPr/>
        </p:nvSpPr>
        <p:spPr>
          <a:xfrm>
            <a:off x="3831771" y="2677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NL" sz="2400" dirty="0" err="1"/>
          </a:p>
        </p:txBody>
      </p:sp>
      <p:sp>
        <p:nvSpPr>
          <p:cNvPr id="12" name="Tekstvak 11"/>
          <p:cNvSpPr txBox="1"/>
          <p:nvPr/>
        </p:nvSpPr>
        <p:spPr>
          <a:xfrm>
            <a:off x="434354" y="2163336"/>
            <a:ext cx="11475148" cy="1498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nl-NL" sz="2400" dirty="0" err="1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FB960C9-ABD4-B624-531B-9DA915407A45}"/>
              </a:ext>
            </a:extLst>
          </p:cNvPr>
          <p:cNvSpPr txBox="1">
            <a:spLocks/>
          </p:cNvSpPr>
          <p:nvPr/>
        </p:nvSpPr>
        <p:spPr>
          <a:xfrm>
            <a:off x="712204" y="569703"/>
            <a:ext cx="10919448" cy="2432143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  <a:cs typeface="+mj-cs"/>
              </a:defRPr>
            </a:lvl1pPr>
          </a:lstStyle>
          <a:p>
            <a:r>
              <a:rPr lang="nl-NL" sz="6600" dirty="0"/>
              <a:t>Te onderzoeken alternatieven</a:t>
            </a:r>
            <a:endParaRPr lang="en-NL" sz="6600" dirty="0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sz="quarter" idx="4294967295"/>
          </p:nvPr>
        </p:nvSpPr>
        <p:spPr>
          <a:xfrm>
            <a:off x="434354" y="1729410"/>
            <a:ext cx="11018761" cy="96367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nl-NL" sz="6600" dirty="0"/>
              <a:t>Lemmer</a:t>
            </a:r>
          </a:p>
          <a:p>
            <a:pPr marL="571500" indent="-571500">
              <a:buFontTx/>
              <a:buChar char="-"/>
            </a:pPr>
            <a:r>
              <a:rPr lang="nl-NL" sz="6600" dirty="0"/>
              <a:t>Kollumerwaard-Oost</a:t>
            </a:r>
          </a:p>
          <a:p>
            <a:pPr marL="571500" indent="-571500">
              <a:buFontTx/>
              <a:buChar char="-"/>
            </a:pPr>
            <a:r>
              <a:rPr lang="nl-NL" sz="6600" dirty="0">
                <a:solidFill>
                  <a:schemeClr val="bg1">
                    <a:lumMod val="65000"/>
                  </a:schemeClr>
                </a:solidFill>
              </a:rPr>
              <a:t>Wezup</a:t>
            </a:r>
          </a:p>
          <a:p>
            <a:pPr marL="571500" indent="-571500">
              <a:buFontTx/>
              <a:buChar char="-"/>
            </a:pPr>
            <a:r>
              <a:rPr lang="nl-NL" sz="6600" dirty="0">
                <a:solidFill>
                  <a:schemeClr val="bg1">
                    <a:lumMod val="65000"/>
                  </a:schemeClr>
                </a:solidFill>
              </a:rPr>
              <a:t>Slochteren </a:t>
            </a:r>
          </a:p>
          <a:p>
            <a:pPr marL="571500" indent="-571500">
              <a:buFontTx/>
              <a:buChar char="-"/>
            </a:pPr>
            <a:r>
              <a:rPr lang="nl-NL" sz="6600" dirty="0">
                <a:solidFill>
                  <a:schemeClr val="bg1">
                    <a:lumMod val="65000"/>
                  </a:schemeClr>
                </a:solidFill>
              </a:rPr>
              <a:t>Luddeweer </a:t>
            </a:r>
          </a:p>
          <a:p>
            <a:pPr marL="571500" indent="-571500">
              <a:buFontTx/>
              <a:buChar char="-"/>
            </a:pPr>
            <a:r>
              <a:rPr lang="nl-NL" sz="6600" dirty="0">
                <a:solidFill>
                  <a:schemeClr val="bg1">
                    <a:lumMod val="65000"/>
                  </a:schemeClr>
                </a:solidFill>
              </a:rPr>
              <a:t>Exloo</a:t>
            </a:r>
          </a:p>
          <a:p>
            <a:pPr marL="571500" indent="-571500">
              <a:buFontTx/>
              <a:buChar char="-"/>
            </a:pPr>
            <a:r>
              <a:rPr lang="nl-NL" sz="6600" i="1" dirty="0"/>
              <a:t>Oude kruitfabriek Kollumerwaard </a:t>
            </a:r>
          </a:p>
          <a:p>
            <a:pPr marL="571500" indent="-571500">
              <a:buFontTx/>
              <a:buChar char="-"/>
            </a:pPr>
            <a:r>
              <a:rPr lang="nl-NL" sz="6600" i="1" dirty="0">
                <a:solidFill>
                  <a:schemeClr val="bg1">
                    <a:lumMod val="65000"/>
                  </a:schemeClr>
                </a:solidFill>
              </a:rPr>
              <a:t>Tjuchem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0476A4B-0A69-6EF2-8E69-44FD87F23B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38" b="24518"/>
          <a:stretch/>
        </p:blipFill>
        <p:spPr>
          <a:xfrm>
            <a:off x="8351903" y="2574236"/>
            <a:ext cx="16035272" cy="109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1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9655" y="1215751"/>
            <a:ext cx="21710640" cy="859770"/>
          </a:xfrm>
        </p:spPr>
        <p:txBody>
          <a:bodyPr/>
          <a:lstStyle/>
          <a:p>
            <a:r>
              <a:rPr lang="nl-NL" sz="6600" dirty="0"/>
              <a:t>Het beoordelingskader </a:t>
            </a:r>
            <a:br>
              <a:rPr lang="nl-NL" sz="6600" dirty="0"/>
            </a:br>
            <a:r>
              <a:rPr lang="nl-NL" sz="6600" dirty="0" err="1"/>
              <a:t>planMER</a:t>
            </a:r>
            <a:endParaRPr lang="nl-NL" sz="6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13" name="Picture 8" descr="A person in a blue uniform&#10;&#10;Description automatically generated">
            <a:extLst>
              <a:ext uri="{FF2B5EF4-FFF2-40B4-BE49-F238E27FC236}">
                <a16:creationId xmlns:a16="http://schemas.microsoft.com/office/drawing/2014/main" id="{876BE43B-64AF-0DF3-F22D-86779AEFA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6261" y="341971"/>
            <a:ext cx="1908069" cy="34671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07FDD0-F11F-9B29-DC61-8A68307423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975" b="47146"/>
          <a:stretch/>
        </p:blipFill>
        <p:spPr>
          <a:xfrm>
            <a:off x="929656" y="2023366"/>
            <a:ext cx="11758424" cy="1096873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18299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5602C2-6EE5-02C5-76C5-B070D5F4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B4750E-CAC0-0D00-78C6-0A190D97F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39" r="62825" b="-529"/>
          <a:stretch/>
        </p:blipFill>
        <p:spPr>
          <a:xfrm>
            <a:off x="599483" y="2971268"/>
            <a:ext cx="12240217" cy="101750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72C8E9F0-D346-D096-EB1D-BCA6C59876D9}"/>
              </a:ext>
            </a:extLst>
          </p:cNvPr>
          <p:cNvSpPr txBox="1">
            <a:spLocks/>
          </p:cNvSpPr>
          <p:nvPr/>
        </p:nvSpPr>
        <p:spPr>
          <a:xfrm>
            <a:off x="14264866" y="4307905"/>
            <a:ext cx="8925436" cy="8241132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40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1pPr>
            <a:lvl2pPr marL="0" indent="0" algn="l" defTabSz="18288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42145F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  <a:cs typeface="+mn-cs"/>
              </a:defRPr>
            </a:lvl2pPr>
            <a:lvl3pPr marL="0" indent="0" algn="l" defTabSz="18288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42145F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3pPr>
            <a:lvl4pPr marL="0" indent="-36000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4pPr>
            <a:lvl5pPr marL="720000" indent="-36000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5pPr>
            <a:lvl6pPr marL="1080000" indent="-36000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6pPr>
            <a:lvl7pPr marL="0" indent="-54000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3600" b="0" i="0" kern="120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7pPr>
            <a:lvl8pPr marL="1080000" indent="-54000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  <a:defRPr sz="3600" b="0" i="0" kern="120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8pPr>
            <a:lvl9pPr marL="1620000" indent="-54000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9pPr>
          </a:lstStyle>
          <a:p>
            <a:pPr lvl="3" indent="0">
              <a:buNone/>
            </a:pPr>
            <a:r>
              <a:rPr lang="nl-NL" sz="7200" b="1" dirty="0"/>
              <a:t>Toevoegingen vanuit de zienswijzen:</a:t>
            </a:r>
          </a:p>
          <a:p>
            <a:pPr marL="857250" lvl="3" indent="-857250"/>
            <a:r>
              <a:rPr lang="nl-NL" sz="7200" dirty="0"/>
              <a:t>Uitbreiding aspect trillingen</a:t>
            </a:r>
          </a:p>
          <a:p>
            <a:pPr lvl="3" indent="0">
              <a:buNone/>
            </a:pPr>
            <a:endParaRPr lang="nl-NL" sz="3200" dirty="0"/>
          </a:p>
          <a:p>
            <a:pPr lvl="3"/>
            <a:endParaRPr lang="nl-NL" sz="2800" dirty="0"/>
          </a:p>
          <a:p>
            <a:endParaRPr lang="nl-NL" sz="2000" dirty="0"/>
          </a:p>
          <a:p>
            <a:endParaRPr lang="nl-NL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F4E5C9-F984-6BA1-9CA8-EF4B1F4D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55" y="1215751"/>
            <a:ext cx="21710640" cy="859770"/>
          </a:xfrm>
        </p:spPr>
        <p:txBody>
          <a:bodyPr/>
          <a:lstStyle/>
          <a:p>
            <a:r>
              <a:rPr lang="nl-NL" sz="6600" dirty="0"/>
              <a:t>Het beoordelingskader </a:t>
            </a:r>
            <a:br>
              <a:rPr lang="nl-NL" sz="6600" dirty="0"/>
            </a:br>
            <a:r>
              <a:rPr lang="nl-NL" sz="6600" dirty="0" err="1"/>
              <a:t>planMER</a:t>
            </a:r>
            <a:endParaRPr lang="nl-NL" sz="6600" dirty="0"/>
          </a:p>
        </p:txBody>
      </p:sp>
    </p:spTree>
    <p:extLst>
      <p:ext uri="{BB962C8B-B14F-4D97-AF65-F5344CB8AC3E}">
        <p14:creationId xmlns:p14="http://schemas.microsoft.com/office/powerpoint/2010/main" val="129947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8263" y="77949"/>
            <a:ext cx="21710650" cy="1554622"/>
          </a:xfrm>
        </p:spPr>
        <p:txBody>
          <a:bodyPr/>
          <a:lstStyle/>
          <a:p>
            <a:r>
              <a:rPr lang="nl-NL" sz="7200" dirty="0"/>
              <a:t>Externe veiligheid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/>
          <a:p>
            <a:pPr lvl="0"/>
            <a:fld id="{58A012CB-14D3-4B29-B9BE-EBD198EAE235}" type="slidenum">
              <a:rPr lang="nl-NL" noProof="0" smtClean="0"/>
              <a:pPr lvl="0"/>
              <a:t>13</a:t>
            </a:fld>
            <a:endParaRPr lang="nl-NL" noProof="0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483D421-CA7E-C74F-6568-0CBC2F27E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383"/>
          <a:stretch/>
        </p:blipFill>
        <p:spPr>
          <a:xfrm>
            <a:off x="19516461" y="4179299"/>
            <a:ext cx="5789930" cy="4333389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744420C8-DF2E-D4C2-00D2-957DC00831FA}"/>
              </a:ext>
            </a:extLst>
          </p:cNvPr>
          <p:cNvSpPr txBox="1"/>
          <p:nvPr/>
        </p:nvSpPr>
        <p:spPr>
          <a:xfrm>
            <a:off x="1338263" y="1929896"/>
            <a:ext cx="15186251" cy="2043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l-NL" sz="4000" dirty="0"/>
              <a:t>Overzicht met </a:t>
            </a:r>
            <a:r>
              <a:rPr lang="nl-NL" sz="4000" b="1" dirty="0"/>
              <a:t>het aller slechtste scenario </a:t>
            </a:r>
            <a:r>
              <a:rPr lang="nl-NL" sz="4000" dirty="0"/>
              <a:t>voor zones ABC. Deze zones zijn voor alle onderzochte locaties het uitgangspunt voor het </a:t>
            </a:r>
            <a:r>
              <a:rPr lang="nl-NL" sz="4000" dirty="0" err="1"/>
              <a:t>planMER</a:t>
            </a:r>
            <a:r>
              <a:rPr lang="nl-NL" sz="4000" dirty="0"/>
              <a:t> onderzoek</a:t>
            </a:r>
          </a:p>
        </p:txBody>
      </p:sp>
      <p:pic>
        <p:nvPicPr>
          <p:cNvPr id="15" name="Afbeelding 14" descr="Afbeelding met diagram, cirkel, kaart, tekst&#10;&#10;Automatisch gegenereerde beschrijv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998"/>
          <a:stretch/>
        </p:blipFill>
        <p:spPr>
          <a:xfrm>
            <a:off x="290047" y="4343288"/>
            <a:ext cx="9433815" cy="8338801"/>
          </a:xfrm>
          <a:prstGeom prst="rect">
            <a:avLst/>
          </a:prstGeom>
        </p:spPr>
      </p:pic>
      <p:pic>
        <p:nvPicPr>
          <p:cNvPr id="27" name="Afbeelding 26" descr="Afbeelding met kaart, tekst, diagram, atlas&#10;&#10;Automatisch gegenereerde beschrijv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2"/>
          <a:stretch/>
        </p:blipFill>
        <p:spPr>
          <a:xfrm>
            <a:off x="10241526" y="4343288"/>
            <a:ext cx="8938572" cy="835113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90047" y="12727985"/>
            <a:ext cx="5542385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3200" dirty="0" err="1"/>
              <a:t>Kollumerwaard</a:t>
            </a:r>
            <a:r>
              <a:rPr lang="en-US" sz="3200" dirty="0"/>
              <a:t>-West</a:t>
            </a:r>
            <a:endParaRPr lang="nl-NL" sz="3200" dirty="0" err="1"/>
          </a:p>
        </p:txBody>
      </p:sp>
      <p:sp>
        <p:nvSpPr>
          <p:cNvPr id="28" name="Tekstvak 27"/>
          <p:cNvSpPr txBox="1"/>
          <p:nvPr/>
        </p:nvSpPr>
        <p:spPr>
          <a:xfrm>
            <a:off x="10241526" y="12682089"/>
            <a:ext cx="5542385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3200" dirty="0" err="1"/>
              <a:t>Kollumerwaard</a:t>
            </a:r>
            <a:r>
              <a:rPr lang="en-US" sz="3200" dirty="0"/>
              <a:t>-Oost</a:t>
            </a:r>
            <a:endParaRPr lang="nl-NL" sz="3200" dirty="0" err="1"/>
          </a:p>
        </p:txBody>
      </p:sp>
    </p:spTree>
    <p:extLst>
      <p:ext uri="{BB962C8B-B14F-4D97-AF65-F5344CB8AC3E}">
        <p14:creationId xmlns:p14="http://schemas.microsoft.com/office/powerpoint/2010/main" val="225410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E0625-3F27-A218-C0BF-D01C6AD9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618" y="2593079"/>
            <a:ext cx="21710640" cy="859770"/>
          </a:xfrm>
        </p:spPr>
        <p:txBody>
          <a:bodyPr/>
          <a:lstStyle/>
          <a:p>
            <a:r>
              <a:rPr lang="nl-NL" sz="7200" dirty="0"/>
              <a:t>Uitleg ABC zonering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C5B0BD-718C-8C48-CD51-AB47D5495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6356" y="3022964"/>
            <a:ext cx="22055530" cy="10123333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nl-NL" sz="5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nl-NL" sz="5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l-NL" sz="5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Wettelijke kaders (Besluit kwaliteit leefomgeving) met betrekking tot de explosieaandachtsgebieden rond munitieopslag (A, B, C). Hier gelden de volgende beperkingen:</a:t>
            </a:r>
            <a:endParaRPr lang="nl-NL" sz="5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nl-NL" sz="5000" b="0" dirty="0">
                <a:effectLst/>
              </a:rPr>
            </a:br>
            <a:r>
              <a:rPr lang="nl-NL" sz="50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Explosieaandachtsgebied A (400 meter):</a:t>
            </a:r>
            <a:endParaRPr lang="nl-NL" sz="5000" b="0" dirty="0">
              <a:effectLst/>
            </a:endParaRPr>
          </a:p>
          <a:p>
            <a:pPr marL="685800" indent="-6858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500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NL" sz="5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Geen beperkt, kwetsbare en zeer kwetsbare gebouwen en locaties;</a:t>
            </a:r>
            <a:endParaRPr lang="nl-NL" sz="5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marL="685800" indent="-6858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5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Geen autowegen, autosnelwegen spoorwegen, vaarwegen of parkeerterrein voor meer dan 10 motorvoertuigen;</a:t>
            </a:r>
            <a:endParaRPr lang="nl-NL" sz="5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marL="685800" indent="-6858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5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Geen agrarische activiteiten die een meer dan incidentele aanwezigheid van enkele personen vereisen.</a:t>
            </a:r>
            <a:endParaRPr lang="nl-NL" sz="5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BB22F6-8E0C-3531-0EB8-C899FBBE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3413A82-807F-8652-BC2D-9A211B1DAFAF}"/>
              </a:ext>
            </a:extLst>
          </p:cNvPr>
          <p:cNvSpPr txBox="1"/>
          <p:nvPr/>
        </p:nvSpPr>
        <p:spPr>
          <a:xfrm>
            <a:off x="6096000" y="667333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dirty="0">
                <a:effectLst/>
              </a:rPr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0894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E0625-3F27-A218-C0BF-D01C6AD9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348" y="2691604"/>
            <a:ext cx="21710640" cy="859770"/>
          </a:xfrm>
        </p:spPr>
        <p:txBody>
          <a:bodyPr/>
          <a:lstStyle/>
          <a:p>
            <a:r>
              <a:rPr lang="nl-NL" sz="7200" dirty="0"/>
              <a:t>Uitleg ABC zonering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C5B0BD-718C-8C48-CD51-AB47D5495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6356" y="3388089"/>
            <a:ext cx="23378628" cy="10123333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nl-NL" sz="5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nl-NL" dirty="0"/>
            </a:br>
            <a:br>
              <a:rPr lang="nl-NL" sz="3600" b="0" dirty="0">
                <a:effectLst/>
              </a:rPr>
            </a:br>
            <a:r>
              <a:rPr lang="nl-NL" sz="50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Explosieaandachtsgebied B (700 meter):</a:t>
            </a:r>
            <a:endParaRPr lang="nl-NL" sz="50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500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NL" sz="5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Geen beperkt, kwetsbare en zeer kwetsbare gebouwen en locaties.</a:t>
            </a:r>
            <a:endParaRPr lang="nl-NL" sz="5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nl-NL" sz="5000" b="0" dirty="0">
                <a:effectLst/>
              </a:rPr>
            </a:br>
            <a:r>
              <a:rPr lang="nl-NL" sz="50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Explosieaandachtsgebied C (Klein: 1400 meter, Groot: 1900 meter):</a:t>
            </a:r>
            <a:endParaRPr lang="nl-NL" sz="50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500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NL" sz="5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Geen gebouwen waarin een groot aantal personen gedurende een groot gedeelte van de dag aanwezig is met: vlies- of gordijngevels en grote glasoppervlakten.</a:t>
            </a:r>
            <a:endParaRPr lang="nl-NL" sz="5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nl-NL" sz="3600" b="0" dirty="0">
                <a:effectLst/>
              </a:rPr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BB22F6-8E0C-3531-0EB8-C899FBBE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3413A82-807F-8652-BC2D-9A211B1DAFAF}"/>
              </a:ext>
            </a:extLst>
          </p:cNvPr>
          <p:cNvSpPr txBox="1"/>
          <p:nvPr/>
        </p:nvSpPr>
        <p:spPr>
          <a:xfrm>
            <a:off x="6096000" y="667333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dirty="0">
                <a:effectLst/>
              </a:rPr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900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8756" y="2481943"/>
            <a:ext cx="21710640" cy="1157610"/>
          </a:xfrm>
        </p:spPr>
        <p:txBody>
          <a:bodyPr>
            <a:normAutofit/>
          </a:bodyPr>
          <a:lstStyle/>
          <a:p>
            <a:r>
              <a:rPr lang="nl-NL" sz="6000" dirty="0"/>
              <a:t>Externe veiligheid in uw omgeving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16</a:t>
            </a:fld>
            <a:endParaRPr lang="nl-NL" dirty="0"/>
          </a:p>
        </p:txBody>
      </p:sp>
      <p:graphicFrame>
        <p:nvGraphicFramePr>
          <p:cNvPr id="8" name="Tijdelijke aanduiding voor inhoud 3">
            <a:extLst>
              <a:ext uri="{FF2B5EF4-FFF2-40B4-BE49-F238E27FC236}">
                <a16:creationId xmlns:a16="http://schemas.microsoft.com/office/drawing/2014/main" id="{9B73F551-D0BF-2421-E864-0880E8ABCF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594699"/>
              </p:ext>
            </p:extLst>
          </p:nvPr>
        </p:nvGraphicFramePr>
        <p:xfrm>
          <a:off x="551687" y="4989443"/>
          <a:ext cx="23262473" cy="790840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423965">
                  <a:extLst>
                    <a:ext uri="{9D8B030D-6E8A-4147-A177-3AD203B41FA5}">
                      <a16:colId xmlns:a16="http://schemas.microsoft.com/office/drawing/2014/main" val="3414835388"/>
                    </a:ext>
                  </a:extLst>
                </a:gridCol>
                <a:gridCol w="2201210">
                  <a:extLst>
                    <a:ext uri="{9D8B030D-6E8A-4147-A177-3AD203B41FA5}">
                      <a16:colId xmlns:a16="http://schemas.microsoft.com/office/drawing/2014/main" val="631400305"/>
                    </a:ext>
                  </a:extLst>
                </a:gridCol>
                <a:gridCol w="3086408">
                  <a:extLst>
                    <a:ext uri="{9D8B030D-6E8A-4147-A177-3AD203B41FA5}">
                      <a16:colId xmlns:a16="http://schemas.microsoft.com/office/drawing/2014/main" val="1144591528"/>
                    </a:ext>
                  </a:extLst>
                </a:gridCol>
                <a:gridCol w="2922104">
                  <a:extLst>
                    <a:ext uri="{9D8B030D-6E8A-4147-A177-3AD203B41FA5}">
                      <a16:colId xmlns:a16="http://schemas.microsoft.com/office/drawing/2014/main" val="2120810823"/>
                    </a:ext>
                  </a:extLst>
                </a:gridCol>
                <a:gridCol w="2763078">
                  <a:extLst>
                    <a:ext uri="{9D8B030D-6E8A-4147-A177-3AD203B41FA5}">
                      <a16:colId xmlns:a16="http://schemas.microsoft.com/office/drawing/2014/main" val="58478449"/>
                    </a:ext>
                  </a:extLst>
                </a:gridCol>
                <a:gridCol w="2643809">
                  <a:extLst>
                    <a:ext uri="{9D8B030D-6E8A-4147-A177-3AD203B41FA5}">
                      <a16:colId xmlns:a16="http://schemas.microsoft.com/office/drawing/2014/main" val="194937799"/>
                    </a:ext>
                  </a:extLst>
                </a:gridCol>
                <a:gridCol w="1729409">
                  <a:extLst>
                    <a:ext uri="{9D8B030D-6E8A-4147-A177-3AD203B41FA5}">
                      <a16:colId xmlns:a16="http://schemas.microsoft.com/office/drawing/2014/main" val="1406602066"/>
                    </a:ext>
                  </a:extLst>
                </a:gridCol>
                <a:gridCol w="2146852">
                  <a:extLst>
                    <a:ext uri="{9D8B030D-6E8A-4147-A177-3AD203B41FA5}">
                      <a16:colId xmlns:a16="http://schemas.microsoft.com/office/drawing/2014/main" val="1790614292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91925093"/>
                    </a:ext>
                  </a:extLst>
                </a:gridCol>
              </a:tblGrid>
              <a:tr h="2295315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1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Afstand 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1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Lemmer</a:t>
                      </a:r>
                      <a:endParaRPr lang="nl-NL" sz="4400" b="1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1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Kollumerwaard-Oost</a:t>
                      </a:r>
                      <a:endParaRPr lang="nl-NL" sz="4400" b="1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4400" b="1" i="0" dirty="0" err="1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Kollumerwaard</a:t>
                      </a:r>
                      <a:r>
                        <a:rPr lang="en-US" sz="4400" b="1" i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-West</a:t>
                      </a:r>
                      <a:endParaRPr lang="nl-NL" sz="4400" b="1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Luddeweer</a:t>
                      </a:r>
                      <a:endParaRPr lang="nl-NL" sz="4400" b="1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Slochteren</a:t>
                      </a:r>
                      <a:endParaRPr lang="nl-NL" sz="4400" b="1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Exloo</a:t>
                      </a:r>
                      <a:endParaRPr lang="nl-NL" sz="4400" b="1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Wezup</a:t>
                      </a:r>
                      <a:endParaRPr lang="nl-NL" sz="4400" b="1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4400" b="1" i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Tjuchem</a:t>
                      </a:r>
                      <a:endParaRPr lang="nl-NL" sz="4400" b="1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extLst>
                  <a:ext uri="{0D108BD9-81ED-4DB2-BD59-A6C34878D82A}">
                    <a16:rowId xmlns:a16="http://schemas.microsoft.com/office/drawing/2014/main" val="3066604273"/>
                  </a:ext>
                </a:extLst>
              </a:tr>
              <a:tr h="1131806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400 m (A-Zone)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2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2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400" b="0" i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0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11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7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7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extLst>
                  <a:ext uri="{0D108BD9-81ED-4DB2-BD59-A6C34878D82A}">
                    <a16:rowId xmlns:a16="http://schemas.microsoft.com/office/drawing/2014/main" val="2135663367"/>
                  </a:ext>
                </a:extLst>
              </a:tr>
              <a:tr h="1131806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700 m (B-Zone)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16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5</a:t>
                      </a:r>
                      <a:endParaRPr lang="nl-NL" sz="4400" b="0" i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400" b="0" i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0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29</a:t>
                      </a:r>
                      <a:endParaRPr lang="nl-NL" sz="4400" b="0" i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22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8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2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4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9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extLst>
                  <a:ext uri="{0D108BD9-81ED-4DB2-BD59-A6C34878D82A}">
                    <a16:rowId xmlns:a16="http://schemas.microsoft.com/office/drawing/2014/main" val="3991627482"/>
                  </a:ext>
                </a:extLst>
              </a:tr>
              <a:tr h="1358258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1400 m (C-zone klein)</a:t>
                      </a:r>
                      <a:endParaRPr lang="nl-NL" sz="4400" b="0" i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69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15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400" b="0" i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4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81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71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17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24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4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120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extLst>
                  <a:ext uri="{0D108BD9-81ED-4DB2-BD59-A6C34878D82A}">
                    <a16:rowId xmlns:a16="http://schemas.microsoft.com/office/drawing/2014/main" val="3911169244"/>
                  </a:ext>
                </a:extLst>
              </a:tr>
              <a:tr h="1358258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4400" b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1900 m​ (C-zone groot)</a:t>
                      </a:r>
                      <a:endParaRPr lang="nl-NL" sz="4400" b="0" i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69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480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400" b="0" i="0">
                          <a:solidFill>
                            <a:sysClr val="windowText" lastClr="000000"/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31</a:t>
                      </a:r>
                      <a:endParaRPr lang="nl-NL" sz="4400" b="0" i="0" dirty="0">
                        <a:solidFill>
                          <a:sysClr val="windowText" lastClr="000000"/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117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222</a:t>
                      </a:r>
                      <a:endParaRPr lang="nl-NL" sz="4400" b="0" i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158</a:t>
                      </a:r>
                      <a:endParaRPr lang="nl-NL" sz="4400" b="0" i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4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85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4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RijksoverheidSansHeadingTT" panose="020B0503040202060203" pitchFamily="34" charset="0"/>
                        </a:rPr>
                        <a:t>180</a:t>
                      </a:r>
                      <a:endParaRPr lang="nl-NL" sz="4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RijksoverheidSansHeadingTT" panose="020B0503040202060203" pitchFamily="34" charset="0"/>
                      </a:endParaRPr>
                    </a:p>
                  </a:txBody>
                  <a:tcPr marL="62154" marR="62154" marT="31076" marB="31076"/>
                </a:tc>
                <a:extLst>
                  <a:ext uri="{0D108BD9-81ED-4DB2-BD59-A6C34878D82A}">
                    <a16:rowId xmlns:a16="http://schemas.microsoft.com/office/drawing/2014/main" val="1481121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752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2559" y="-125919"/>
            <a:ext cx="21710650" cy="1554622"/>
          </a:xfrm>
        </p:spPr>
        <p:txBody>
          <a:bodyPr/>
          <a:lstStyle/>
          <a:p>
            <a:r>
              <a:rPr lang="nl-NL" sz="6000" dirty="0"/>
              <a:t>Ligging t.o.v. natuur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22411426" y="12781172"/>
            <a:ext cx="1557752" cy="730250"/>
          </a:xfrm>
        </p:spPr>
        <p:txBody>
          <a:bodyPr/>
          <a:lstStyle/>
          <a:p>
            <a:pPr lvl="0"/>
            <a:fld id="{58A012CB-14D3-4B29-B9BE-EBD198EAE235}" type="slidenum">
              <a:rPr lang="nl-NL" noProof="0" smtClean="0"/>
              <a:pPr lvl="0"/>
              <a:t>17</a:t>
            </a:fld>
            <a:endParaRPr lang="nl-NL" noProof="0" dirty="0"/>
          </a:p>
        </p:txBody>
      </p:sp>
      <p:sp>
        <p:nvSpPr>
          <p:cNvPr id="5" name="Tekstvak 4"/>
          <p:cNvSpPr txBox="1"/>
          <p:nvPr/>
        </p:nvSpPr>
        <p:spPr>
          <a:xfrm>
            <a:off x="212563" y="10519014"/>
            <a:ext cx="5542385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3200" dirty="0" err="1"/>
              <a:t>Kollumerwaard</a:t>
            </a:r>
            <a:r>
              <a:rPr lang="en-US" sz="3200" dirty="0"/>
              <a:t>-West</a:t>
            </a:r>
            <a:endParaRPr lang="nl-NL" sz="3200" dirty="0" err="1"/>
          </a:p>
        </p:txBody>
      </p:sp>
      <p:sp>
        <p:nvSpPr>
          <p:cNvPr id="28" name="Tekstvak 27"/>
          <p:cNvSpPr txBox="1"/>
          <p:nvPr/>
        </p:nvSpPr>
        <p:spPr>
          <a:xfrm>
            <a:off x="12783517" y="10515599"/>
            <a:ext cx="5542385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3200" dirty="0" err="1"/>
              <a:t>Kollumerwaard</a:t>
            </a:r>
            <a:r>
              <a:rPr lang="en-US" sz="3200" dirty="0"/>
              <a:t>-Oost</a:t>
            </a:r>
            <a:endParaRPr lang="nl-NL" sz="3200" dirty="0" err="1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A0121EF-C8C5-55D6-8192-8F836391EFEA}"/>
              </a:ext>
            </a:extLst>
          </p:cNvPr>
          <p:cNvSpPr txBox="1"/>
          <p:nvPr/>
        </p:nvSpPr>
        <p:spPr>
          <a:xfrm>
            <a:off x="938196" y="11941762"/>
            <a:ext cx="21710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(Zeer) beperkte effecten op Natura 2000-gebieden en Natuurnetwerk Nederland vanwege de geringe bedrijfsactiviteiten en transport</a:t>
            </a:r>
            <a:endParaRPr lang="nl-NL" sz="48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95CB5B8-6170-83E3-AA72-120A60ACA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217" y="2154899"/>
            <a:ext cx="11580958" cy="819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C35E4F6-51E6-B3E6-3D7C-D9476E2F0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3" y="2103751"/>
            <a:ext cx="11580958" cy="8197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951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ED75-F56F-F030-9B24-D2C0CCACE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1478" y="-3574473"/>
            <a:ext cx="11147700" cy="14691652"/>
          </a:xfrm>
        </p:spPr>
        <p:txBody>
          <a:bodyPr>
            <a:normAutofit/>
          </a:bodyPr>
          <a:lstStyle/>
          <a:p>
            <a:r>
              <a:rPr lang="nl-NL" sz="6000" dirty="0"/>
              <a:t>Behoefte 4 oefenen en trainen met explosieven</a:t>
            </a:r>
            <a:endParaRPr lang="nl-NL" sz="8000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216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Wat is de </a:t>
            </a:r>
            <a:r>
              <a:rPr lang="en-US" sz="6000" dirty="0" err="1"/>
              <a:t>behoefte</a:t>
            </a:r>
            <a:r>
              <a:rPr lang="en-US" sz="6000" dirty="0"/>
              <a:t>?</a:t>
            </a:r>
            <a:endParaRPr lang="nl-NL" sz="60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348756" y="4697082"/>
            <a:ext cx="11839024" cy="881434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5400" dirty="0"/>
              <a:t>Onvoldoende capaciteit van het springterrein in Reek. </a:t>
            </a:r>
          </a:p>
          <a:p>
            <a:endParaRPr lang="nl-NL" sz="5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5400" dirty="0"/>
              <a:t>Geen mogelijkheid voor zware explosieven op springterrein Reek. Gebeurt nu in het buitenland. </a:t>
            </a:r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690" r="5690"/>
          <a:stretch>
            <a:fillRect/>
          </a:stretch>
        </p:blipFill>
        <p:spPr>
          <a:xfrm>
            <a:off x="14544913" y="1511188"/>
            <a:ext cx="9424265" cy="106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49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  <p:pic>
        <p:nvPicPr>
          <p:cNvPr id="163" name="Google Shape;163;p5" descr="A person in a blue unifor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9864" y="8058264"/>
            <a:ext cx="2546828" cy="46277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1316052" y="2945431"/>
            <a:ext cx="21710640" cy="85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lang="nl-NL" sz="5400" b="1" dirty="0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Agenda</a:t>
            </a:r>
            <a:endParaRPr dirty="0"/>
          </a:p>
        </p:txBody>
      </p:sp>
      <p:sp>
        <p:nvSpPr>
          <p:cNvPr id="2" name="Rechthoek 1"/>
          <p:cNvSpPr/>
          <p:nvPr/>
        </p:nvSpPr>
        <p:spPr>
          <a:xfrm>
            <a:off x="1316052" y="4558787"/>
            <a:ext cx="21448076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b="1" dirty="0">
                <a:latin typeface="RijksoverheidSansHeadingTT" panose="020B0503040202060203" pitchFamily="34" charset="0"/>
              </a:rPr>
              <a:t>Doel van het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Nationaal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Programma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Ruimte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voor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Defensie</a:t>
            </a:r>
            <a:endParaRPr lang="en-US" sz="5000" b="1" dirty="0">
              <a:latin typeface="RijksoverheidSansHeadingTT" panose="020B0503040202060203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5000" b="1" dirty="0">
              <a:latin typeface="RijksoverheidSansHeadingTT" panose="020B0503040202060203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b="1" dirty="0" err="1">
                <a:latin typeface="RijksoverheidSansHeadingTT" panose="020B0503040202060203" pitchFamily="34" charset="0"/>
              </a:rPr>
              <a:t>Welke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behoeftes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worden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er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onderzocht</a:t>
            </a:r>
            <a:r>
              <a:rPr lang="en-US" sz="5000" b="1" dirty="0">
                <a:latin typeface="RijksoverheidSansHeadingTT" panose="020B0503040202060203" pitchFamily="34" charset="0"/>
              </a:rPr>
              <a:t> in de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Kollumerwaard</a:t>
            </a:r>
            <a:endParaRPr lang="en-US" sz="5000" b="1" dirty="0">
              <a:latin typeface="RijksoverheidSansHeadingTT" panose="020B0503040202060203" pitchFamily="34" charset="0"/>
            </a:endParaRPr>
          </a:p>
          <a:p>
            <a:pPr marL="1600200" lvl="2" indent="-685800">
              <a:buFont typeface="Arial" panose="020B0604020202020204" pitchFamily="34" charset="0"/>
              <a:buChar char="•"/>
            </a:pPr>
            <a:r>
              <a:rPr lang="en-US" sz="5000" b="1" dirty="0" err="1">
                <a:latin typeface="RijksoverheidSansHeadingTT" panose="020B0503040202060203" pitchFamily="34" charset="0"/>
              </a:rPr>
              <a:t>Toelichting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effecten</a:t>
            </a:r>
            <a:r>
              <a:rPr lang="en-US" sz="5000" b="1" dirty="0">
                <a:latin typeface="RijksoverheidSansHeadingTT" panose="020B0503040202060203" pitchFamily="34" charset="0"/>
              </a:rPr>
              <a:t> van SIC</a:t>
            </a:r>
          </a:p>
          <a:p>
            <a:pPr marL="1600200" lvl="2" indent="-685800">
              <a:buFont typeface="Arial" panose="020B0604020202020204" pitchFamily="34" charset="0"/>
              <a:buChar char="•"/>
            </a:pPr>
            <a:r>
              <a:rPr lang="en-US" sz="5000" b="1" dirty="0" err="1">
                <a:latin typeface="RijksoverheidSansHeadingTT" panose="020B0503040202060203" pitchFamily="34" charset="0"/>
              </a:rPr>
              <a:t>Toelichting</a:t>
            </a:r>
            <a:r>
              <a:rPr lang="en-US" sz="5000" b="1" dirty="0">
                <a:latin typeface="RijksoverheidSansHeadingTT" panose="020B0503040202060203" pitchFamily="34" charset="0"/>
              </a:rPr>
              <a:t>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effecten</a:t>
            </a:r>
            <a:r>
              <a:rPr lang="en-US" sz="5000" b="1" dirty="0">
                <a:latin typeface="RijksoverheidSansHeadingTT" panose="020B0503040202060203" pitchFamily="34" charset="0"/>
              </a:rPr>
              <a:t> van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springterrein</a:t>
            </a:r>
            <a:endParaRPr lang="en-US" sz="5000" b="1" dirty="0">
              <a:latin typeface="RijksoverheidSansHeadingTT" panose="020B0503040202060203" pitchFamily="34" charset="0"/>
            </a:endParaRPr>
          </a:p>
          <a:p>
            <a:pPr marL="1600200" lvl="2" indent="-685800">
              <a:buFont typeface="Arial" panose="020B0604020202020204" pitchFamily="34" charset="0"/>
              <a:buChar char="•"/>
            </a:pPr>
            <a:endParaRPr lang="en-US" sz="5000" b="1" dirty="0">
              <a:latin typeface="RijksoverheidSansHeadingTT" panose="020B0503040202060203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b="1" dirty="0" err="1">
                <a:latin typeface="RijksoverheidSansHeadingTT" panose="020B0503040202060203" pitchFamily="34" charset="0"/>
              </a:rPr>
              <a:t>Tijdslijn</a:t>
            </a:r>
            <a:r>
              <a:rPr lang="en-US" sz="5000" b="1" dirty="0">
                <a:latin typeface="RijksoverheidSansHeadingTT" panose="020B0503040202060203" pitchFamily="34" charset="0"/>
              </a:rPr>
              <a:t> van het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proces</a:t>
            </a:r>
            <a:endParaRPr lang="en-US" sz="5000" b="1" dirty="0">
              <a:latin typeface="RijksoverheidSansHeadingTT" panose="020B0503040202060203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000" b="1" dirty="0">
              <a:latin typeface="RijksoverheidSansHeadingTT" panose="020B0503040202060203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b="1" dirty="0" err="1">
                <a:latin typeface="RijksoverheidSansHeadingTT" panose="020B0503040202060203" pitchFamily="34" charset="0"/>
              </a:rPr>
              <a:t>Vragen</a:t>
            </a:r>
            <a:r>
              <a:rPr lang="en-US" sz="5000" b="1" dirty="0">
                <a:latin typeface="RijksoverheidSansHeadingTT" panose="020B0503040202060203" pitchFamily="34" charset="0"/>
              </a:rPr>
              <a:t> en </a:t>
            </a:r>
            <a:r>
              <a:rPr lang="en-US" sz="5000" b="1" dirty="0" err="1">
                <a:latin typeface="RijksoverheidSansHeadingTT" panose="020B0503040202060203" pitchFamily="34" charset="0"/>
              </a:rPr>
              <a:t>inspraak</a:t>
            </a:r>
            <a:endParaRPr lang="en-US" sz="5000" b="1" dirty="0">
              <a:latin typeface="RijksoverheidSansHeadingTT" panose="020B0503040202060203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b="1" dirty="0">
              <a:latin typeface="RijksoverheidSansHeadingTT" panose="020B0503040202060203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5400" b="1" dirty="0">
              <a:latin typeface="RijksoverheidSansHeadingTT" panose="020B0503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249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000" dirty="0"/>
              <a:t>Eisen aan de locatie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348756" y="4289917"/>
            <a:ext cx="18800701" cy="8157036"/>
          </a:xfrm>
        </p:spPr>
        <p:txBody>
          <a:bodyPr/>
          <a:lstStyle/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5400" dirty="0" err="1"/>
              <a:t>Een</a:t>
            </a:r>
            <a:r>
              <a:rPr lang="en-US" sz="5400" dirty="0"/>
              <a:t> </a:t>
            </a:r>
            <a:r>
              <a:rPr lang="en-US" sz="5400" dirty="0" err="1"/>
              <a:t>terreinoppervlak</a:t>
            </a:r>
            <a:r>
              <a:rPr lang="en-US" sz="5400" dirty="0"/>
              <a:t> van </a:t>
            </a:r>
            <a:r>
              <a:rPr lang="en-US" sz="5400" dirty="0" err="1"/>
              <a:t>minimaal</a:t>
            </a:r>
            <a:r>
              <a:rPr lang="en-US" sz="5400" dirty="0"/>
              <a:t> 300ha, </a:t>
            </a:r>
            <a:r>
              <a:rPr lang="en-US" sz="5400" dirty="0" err="1"/>
              <a:t>voorkeur</a:t>
            </a:r>
            <a:r>
              <a:rPr lang="en-US" sz="5400" dirty="0"/>
              <a:t> 700ha</a:t>
            </a:r>
          </a:p>
          <a:p>
            <a:pPr marL="228600"/>
            <a:endParaRPr lang="en-US" sz="5400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5400" dirty="0" err="1"/>
              <a:t>Geen</a:t>
            </a:r>
            <a:r>
              <a:rPr lang="en-US" sz="5400" dirty="0"/>
              <a:t> </a:t>
            </a:r>
            <a:r>
              <a:rPr lang="en-US" sz="5400" dirty="0" err="1"/>
              <a:t>gebouwen</a:t>
            </a:r>
            <a:r>
              <a:rPr lang="en-US" sz="5400" dirty="0"/>
              <a:t> in zone van 700ha (</a:t>
            </a:r>
            <a:r>
              <a:rPr lang="en-US" sz="5400" dirty="0" err="1"/>
              <a:t>eventueel</a:t>
            </a:r>
            <a:r>
              <a:rPr lang="en-US" sz="5400" dirty="0"/>
              <a:t> </a:t>
            </a:r>
            <a:r>
              <a:rPr lang="en-US" sz="5400" dirty="0" err="1"/>
              <a:t>specifiek</a:t>
            </a:r>
            <a:r>
              <a:rPr lang="en-US" sz="5400" dirty="0"/>
              <a:t> </a:t>
            </a:r>
            <a:r>
              <a:rPr lang="en-US" sz="5400" dirty="0" err="1"/>
              <a:t>uitgeruste</a:t>
            </a:r>
            <a:r>
              <a:rPr lang="en-US" sz="5400" dirty="0"/>
              <a:t> </a:t>
            </a:r>
            <a:r>
              <a:rPr lang="en-US" sz="5400" dirty="0" err="1"/>
              <a:t>bebouwing</a:t>
            </a:r>
            <a:r>
              <a:rPr lang="en-US" sz="5400" dirty="0"/>
              <a:t> </a:t>
            </a:r>
            <a:r>
              <a:rPr lang="en-US" sz="5400" dirty="0" err="1"/>
              <a:t>mogelijk</a:t>
            </a:r>
            <a:r>
              <a:rPr lang="en-US" sz="5400" dirty="0"/>
              <a:t>)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endParaRPr lang="en-US" sz="5400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5400" dirty="0" err="1"/>
              <a:t>Niet</a:t>
            </a:r>
            <a:r>
              <a:rPr lang="en-US" sz="5400" dirty="0"/>
              <a:t> </a:t>
            </a:r>
            <a:r>
              <a:rPr lang="en-US" sz="5400" dirty="0" err="1"/>
              <a:t>gelegen</a:t>
            </a:r>
            <a:r>
              <a:rPr lang="en-US" sz="5400" dirty="0"/>
              <a:t> in </a:t>
            </a:r>
            <a:r>
              <a:rPr lang="en-US" sz="5400" dirty="0" err="1"/>
              <a:t>laagvlieggebieden</a:t>
            </a:r>
            <a:r>
              <a:rPr lang="en-US" sz="5400" dirty="0"/>
              <a:t> van </a:t>
            </a:r>
            <a:r>
              <a:rPr lang="en-US" sz="5400" dirty="0" err="1"/>
              <a:t>Defensie</a:t>
            </a:r>
            <a:endParaRPr lang="en-US" sz="5400" dirty="0"/>
          </a:p>
          <a:p>
            <a:endParaRPr lang="nl-NL" sz="72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4DF9FBA-DE9D-7055-7E4B-3F82C7D16B04}"/>
              </a:ext>
            </a:extLst>
          </p:cNvPr>
          <p:cNvSpPr txBox="1"/>
          <p:nvPr/>
        </p:nvSpPr>
        <p:spPr>
          <a:xfrm>
            <a:off x="15398496" y="1587398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2137013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000" dirty="0"/>
              <a:t>Eisen aan de locatie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348756" y="4289917"/>
            <a:ext cx="19061958" cy="8157036"/>
          </a:xfrm>
        </p:spPr>
        <p:txBody>
          <a:bodyPr/>
          <a:lstStyle/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6000" dirty="0" err="1"/>
              <a:t>Niet</a:t>
            </a:r>
            <a:r>
              <a:rPr lang="en-US" sz="6000" dirty="0"/>
              <a:t> in </a:t>
            </a:r>
            <a:r>
              <a:rPr lang="en-US" sz="6000" dirty="0" err="1"/>
              <a:t>beschermingszones</a:t>
            </a:r>
            <a:r>
              <a:rPr lang="en-US" sz="6000" dirty="0"/>
              <a:t> van </a:t>
            </a:r>
            <a:r>
              <a:rPr lang="en-US" sz="6000" dirty="0" err="1"/>
              <a:t>primaire</a:t>
            </a:r>
            <a:r>
              <a:rPr lang="en-US" sz="6000" dirty="0"/>
              <a:t> </a:t>
            </a:r>
            <a:r>
              <a:rPr lang="en-US" sz="6000" dirty="0" err="1"/>
              <a:t>en</a:t>
            </a:r>
            <a:r>
              <a:rPr lang="en-US" sz="6000" dirty="0"/>
              <a:t> </a:t>
            </a:r>
            <a:r>
              <a:rPr lang="en-US" sz="6000" dirty="0" err="1"/>
              <a:t>secundaire</a:t>
            </a:r>
            <a:r>
              <a:rPr lang="en-US" sz="6000" dirty="0"/>
              <a:t> </a:t>
            </a:r>
            <a:r>
              <a:rPr lang="en-US" sz="6000" dirty="0" err="1"/>
              <a:t>waterkeringen</a:t>
            </a:r>
            <a:endParaRPr lang="en-US" sz="6000" dirty="0"/>
          </a:p>
          <a:p>
            <a:pPr marL="800100" indent="-571500">
              <a:buFont typeface="Arial" panose="020B0604020202020204" pitchFamily="34" charset="0"/>
              <a:buChar char="•"/>
            </a:pPr>
            <a:endParaRPr lang="en-US" sz="6000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6000" dirty="0" err="1"/>
              <a:t>Bij</a:t>
            </a:r>
            <a:r>
              <a:rPr lang="en-US" sz="6000" dirty="0"/>
              <a:t> </a:t>
            </a:r>
            <a:r>
              <a:rPr lang="en-US" sz="6000" dirty="0" err="1"/>
              <a:t>voorkeur</a:t>
            </a:r>
            <a:r>
              <a:rPr lang="en-US" sz="6000" dirty="0"/>
              <a:t> </a:t>
            </a:r>
            <a:r>
              <a:rPr lang="en-US" sz="6000" dirty="0" err="1"/>
              <a:t>buiten</a:t>
            </a:r>
            <a:r>
              <a:rPr lang="en-US" sz="6000" dirty="0"/>
              <a:t> Natura 2000-gebieden – </a:t>
            </a:r>
            <a:r>
              <a:rPr lang="en-US" sz="6000" dirty="0" err="1"/>
              <a:t>locatie</a:t>
            </a:r>
            <a:r>
              <a:rPr lang="en-US" sz="6000" dirty="0"/>
              <a:t> </a:t>
            </a:r>
            <a:r>
              <a:rPr lang="en-US" sz="6000" dirty="0" err="1"/>
              <a:t>kan</a:t>
            </a:r>
            <a:r>
              <a:rPr lang="en-US" sz="6000" dirty="0"/>
              <a:t> </a:t>
            </a:r>
            <a:r>
              <a:rPr lang="en-US" sz="6000" dirty="0" err="1"/>
              <a:t>wel</a:t>
            </a:r>
            <a:r>
              <a:rPr lang="en-US" sz="6000" dirty="0"/>
              <a:t> </a:t>
            </a:r>
            <a:r>
              <a:rPr lang="en-US" sz="6000" dirty="0" err="1"/>
              <a:t>gelegen</a:t>
            </a:r>
            <a:r>
              <a:rPr lang="en-US" sz="6000" dirty="0"/>
              <a:t> </a:t>
            </a:r>
            <a:r>
              <a:rPr lang="en-US" sz="6000" dirty="0" err="1"/>
              <a:t>zijn</a:t>
            </a:r>
            <a:r>
              <a:rPr lang="en-US" sz="6000" dirty="0"/>
              <a:t> in </a:t>
            </a:r>
            <a:r>
              <a:rPr lang="en-US" sz="6000" dirty="0" err="1"/>
              <a:t>landbouwtransitiegebieden</a:t>
            </a:r>
            <a:endParaRPr lang="en-US" sz="6000" dirty="0"/>
          </a:p>
          <a:p>
            <a:endParaRPr lang="nl-NL" sz="7200" dirty="0"/>
          </a:p>
        </p:txBody>
      </p:sp>
    </p:spTree>
    <p:extLst>
      <p:ext uri="{BB962C8B-B14F-4D97-AF65-F5344CB8AC3E}">
        <p14:creationId xmlns:p14="http://schemas.microsoft.com/office/powerpoint/2010/main" val="795764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51D428C-0329-E2DC-312A-21F32BF7059F}"/>
              </a:ext>
            </a:extLst>
          </p:cNvPr>
          <p:cNvSpPr txBox="1">
            <a:spLocks/>
          </p:cNvSpPr>
          <p:nvPr/>
        </p:nvSpPr>
        <p:spPr>
          <a:xfrm>
            <a:off x="22411426" y="12781172"/>
            <a:ext cx="15577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0" i="0" kern="1200">
                <a:solidFill>
                  <a:schemeClr val="tx1">
                    <a:tint val="75000"/>
                  </a:schemeClr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A012CB-14D3-4B29-B9BE-EBD198EAE235}" type="slidenum">
              <a:rPr lang="nl-NL" smtClean="0"/>
              <a:pPr/>
              <a:t>22</a:t>
            </a:fld>
            <a:endParaRPr lang="nl-NL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2F942940-599C-2091-8461-4DDB780410AD}"/>
              </a:ext>
            </a:extLst>
          </p:cNvPr>
          <p:cNvGrpSpPr>
            <a:grpSpLocks noChangeAspect="1"/>
          </p:cNvGrpSpPr>
          <p:nvPr/>
        </p:nvGrpSpPr>
        <p:grpSpPr>
          <a:xfrm>
            <a:off x="477832" y="4425115"/>
            <a:ext cx="13527344" cy="5998124"/>
            <a:chOff x="187322" y="1326058"/>
            <a:chExt cx="11556489" cy="4766969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12D41906-EB5D-0C7C-5EB9-72A9CE814728}"/>
                </a:ext>
              </a:extLst>
            </p:cNvPr>
            <p:cNvSpPr txBox="1"/>
            <p:nvPr/>
          </p:nvSpPr>
          <p:spPr>
            <a:xfrm>
              <a:off x="6031674" y="3311121"/>
              <a:ext cx="1592512" cy="415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RijksoverheidSansWebText Regulabri" panose="020B0503040202060203" pitchFamily="34" charset="0"/>
                  <a:ea typeface="RijksoverheidSansWebText Regulabri" panose="020B0503040202060203" pitchFamily="34" charset="0"/>
                  <a:cs typeface="Arial"/>
                </a:rPr>
                <a:t>Wapenveld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2B1E52AB-EB0A-09B4-AE7C-949D181DA3F8}"/>
                </a:ext>
              </a:extLst>
            </p:cNvPr>
            <p:cNvSpPr txBox="1"/>
            <p:nvPr/>
          </p:nvSpPr>
          <p:spPr>
            <a:xfrm>
              <a:off x="8960830" y="3311121"/>
              <a:ext cx="1308378" cy="415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RijksoverheidSansWebText Regulabri" panose="020B0503040202060203" pitchFamily="34" charset="0"/>
                  <a:ea typeface="RijksoverheidSansWebText Regulabri" panose="020B0503040202060203" pitchFamily="34" charset="0"/>
                  <a:cs typeface="Arial"/>
                </a:rPr>
                <a:t>Nijverdal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9971BD06-7A02-001F-985F-5004CA4A93E5}"/>
                </a:ext>
              </a:extLst>
            </p:cNvPr>
            <p:cNvSpPr txBox="1"/>
            <p:nvPr/>
          </p:nvSpPr>
          <p:spPr>
            <a:xfrm>
              <a:off x="3096398" y="5666305"/>
              <a:ext cx="1186222" cy="415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jksoverheidSansWebText Regulabri" panose="020B0503040202060203" pitchFamily="34" charset="0"/>
                  <a:ea typeface="RijksoverheidSansWebText Regulabri" panose="020B0503040202060203" pitchFamily="34" charset="0"/>
                  <a:cs typeface="Arial"/>
                </a:rPr>
                <a:t>Arnhem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8300F29D-ACC7-E4E0-1875-009E13A9ADC2}"/>
                </a:ext>
              </a:extLst>
            </p:cNvPr>
            <p:cNvSpPr txBox="1"/>
            <p:nvPr/>
          </p:nvSpPr>
          <p:spPr>
            <a:xfrm>
              <a:off x="6048451" y="5677201"/>
              <a:ext cx="2115534" cy="415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jksoverheidSansWebText Regulabri" panose="020B0503040202060203" pitchFamily="34" charset="0"/>
                  <a:ea typeface="RijksoverheidSansWebText Regulabri" panose="020B0503040202060203" pitchFamily="34" charset="0"/>
                  <a:cs typeface="Arial"/>
                </a:rPr>
                <a:t>Kollumerwaard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95567389-3595-3B6D-A1FF-2651C80707A6}"/>
                </a:ext>
              </a:extLst>
            </p:cNvPr>
            <p:cNvSpPr txBox="1"/>
            <p:nvPr/>
          </p:nvSpPr>
          <p:spPr>
            <a:xfrm>
              <a:off x="8970228" y="5666101"/>
              <a:ext cx="2284798" cy="41582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RijksoverheidSansWebText Regulabri" panose="020B0503040202060203" pitchFamily="34" charset="0"/>
                  <a:ea typeface="RijksoverheidSansWebText Regulabri" panose="020B0503040202060203" pitchFamily="34" charset="0"/>
                  <a:cs typeface="Arial"/>
                </a:rPr>
                <a:t>Uitbreiding Reek</a:t>
              </a:r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2048702B-8AAF-F7F5-6968-3F08D2A04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2898" y="1326058"/>
              <a:ext cx="2806690" cy="1984272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97018644-56D4-CF18-63CF-2C4097C2F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5904" y="1329163"/>
              <a:ext cx="2797907" cy="1978062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23B174D0-A04F-5D25-C50D-641733B54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357" y="3677480"/>
              <a:ext cx="2801344" cy="1980492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9B1E254D-D251-6E67-0B8A-A4B7871B6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6859" y="3679370"/>
              <a:ext cx="2795997" cy="1976712"/>
            </a:xfrm>
            <a:prstGeom prst="rect">
              <a:avLst/>
            </a:prstGeom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D3ACFDE-9CEE-4EBA-A9F3-EC043A5BA3EF}"/>
                </a:ext>
              </a:extLst>
            </p:cNvPr>
            <p:cNvSpPr txBox="1"/>
            <p:nvPr/>
          </p:nvSpPr>
          <p:spPr>
            <a:xfrm>
              <a:off x="194677" y="3311121"/>
              <a:ext cx="1653371" cy="415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RijksoverheidSansWebText Regulabri" panose="020B0503040202060203" pitchFamily="34" charset="0"/>
                  <a:ea typeface="RijksoverheidSansWebText Regulabri" panose="020B0503040202060203" pitchFamily="34" charset="0"/>
                  <a:cs typeface="Arial"/>
                </a:rPr>
                <a:t>Swifterbant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DE76D49D-3146-B326-A7AE-9754EE855572}"/>
                </a:ext>
              </a:extLst>
            </p:cNvPr>
            <p:cNvSpPr txBox="1"/>
            <p:nvPr/>
          </p:nvSpPr>
          <p:spPr>
            <a:xfrm>
              <a:off x="3079619" y="3311121"/>
              <a:ext cx="1199697" cy="415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jksoverheidSansWebText Regulabri" panose="020B0503040202060203" pitchFamily="34" charset="0"/>
                  <a:ea typeface="RijksoverheidSansWebText Regulabri" panose="020B0503040202060203" pitchFamily="34" charset="0"/>
                  <a:cs typeface="Arial"/>
                </a:rPr>
                <a:t>Lelystad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564440BE-135D-8972-8391-CCE425BC9B02}"/>
                </a:ext>
              </a:extLst>
            </p:cNvPr>
            <p:cNvSpPr txBox="1"/>
            <p:nvPr/>
          </p:nvSpPr>
          <p:spPr>
            <a:xfrm>
              <a:off x="215304" y="5666305"/>
              <a:ext cx="1090360" cy="415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RijksoverheidSansWebText Regulabri" panose="020B0503040202060203" pitchFamily="34" charset="0"/>
                  <a:ea typeface="RijksoverheidSansWebText Regulabri" panose="020B0503040202060203" pitchFamily="34" charset="0"/>
                  <a:cs typeface="Arial"/>
                </a:rPr>
                <a:t>Loenen</a:t>
              </a:r>
            </a:p>
          </p:txBody>
        </p: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A86BE22C-C19A-A255-2CB9-E760253ED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7233" y="1330690"/>
              <a:ext cx="2793588" cy="1975009"/>
            </a:xfrm>
            <a:prstGeom prst="rect">
              <a:avLst/>
            </a:prstGeom>
          </p:spPr>
        </p:pic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8CB744DB-17E4-1F08-A0E6-6664A191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322" y="1327728"/>
              <a:ext cx="2801966" cy="1980932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6EE9868C-9175-C02B-217E-A71E9B018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063" y="3679906"/>
              <a:ext cx="2794483" cy="1975641"/>
            </a:xfrm>
            <a:prstGeom prst="rect">
              <a:avLst/>
            </a:prstGeom>
          </p:spPr>
        </p:pic>
      </p:grpSp>
      <p:pic>
        <p:nvPicPr>
          <p:cNvPr id="27" name="Afbeelding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5101" y="7372167"/>
            <a:ext cx="3313809" cy="2527851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7172FCF0-2341-6AED-7B0F-ABEDB83AE5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771" y="0"/>
            <a:ext cx="9920363" cy="14025135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44EFE67C-5293-C752-598B-93B763B1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56" y="2779783"/>
            <a:ext cx="10104819" cy="859770"/>
          </a:xfrm>
        </p:spPr>
        <p:txBody>
          <a:bodyPr/>
          <a:lstStyle/>
          <a:p>
            <a:r>
              <a:rPr lang="nl-NL" sz="6000" dirty="0"/>
              <a:t>Te onderzoeken alternatieven</a:t>
            </a:r>
          </a:p>
        </p:txBody>
      </p:sp>
      <p:sp>
        <p:nvSpPr>
          <p:cNvPr id="30" name="Rechthoek 29"/>
          <p:cNvSpPr/>
          <p:nvPr/>
        </p:nvSpPr>
        <p:spPr>
          <a:xfrm>
            <a:off x="1316732" y="11884413"/>
            <a:ext cx="61188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r>
              <a:rPr lang="nl-NL" sz="3800" dirty="0">
                <a:latin typeface="RijksoverheidSansWebText Regula" panose="020B0503040202060203" pitchFamily="34" charset="0"/>
                <a:ea typeface="RijksoverheidSansWebText Regula" panose="020B0503040202060203" pitchFamily="34" charset="0"/>
                <a:cs typeface="Arial"/>
              </a:rPr>
              <a:t>Logische vorm 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r>
              <a:rPr lang="nl-NL" sz="3800" dirty="0">
                <a:latin typeface="RijksoverheidSansWebText Regula" panose="020B0503040202060203" pitchFamily="34" charset="0"/>
                <a:ea typeface="RijksoverheidSansWebText Regula" panose="020B0503040202060203" pitchFamily="34" charset="0"/>
                <a:cs typeface="Arial"/>
              </a:rPr>
              <a:t>Geschikt vanuit Defensie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BEFC94-155C-89F4-5BAF-5D8E81C798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3048" y="1431885"/>
            <a:ext cx="4415335" cy="44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9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Placeholder 6">
            <a:extLst>
              <a:ext uri="{FF2B5EF4-FFF2-40B4-BE49-F238E27FC236}">
                <a16:creationId xmlns:a16="http://schemas.microsoft.com/office/drawing/2014/main" id="{96E55588-604B-5883-E40D-0FB073FDB62F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3008414134"/>
              </p:ext>
            </p:extLst>
          </p:nvPr>
        </p:nvGraphicFramePr>
        <p:xfrm>
          <a:off x="723004" y="2302919"/>
          <a:ext cx="21688422" cy="10813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9834">
                  <a:extLst>
                    <a:ext uri="{9D8B030D-6E8A-4147-A177-3AD203B41FA5}">
                      <a16:colId xmlns:a16="http://schemas.microsoft.com/office/drawing/2014/main" val="3729403862"/>
                    </a:ext>
                  </a:extLst>
                </a:gridCol>
                <a:gridCol w="9848588">
                  <a:extLst>
                    <a:ext uri="{9D8B030D-6E8A-4147-A177-3AD203B41FA5}">
                      <a16:colId xmlns:a16="http://schemas.microsoft.com/office/drawing/2014/main" val="2646770551"/>
                    </a:ext>
                  </a:extLst>
                </a:gridCol>
              </a:tblGrid>
              <a:tr h="5553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3400">
                          <a:effectLst/>
                        </a:rPr>
                        <a:t>Thema</a:t>
                      </a:r>
                      <a:endParaRPr lang="nl-NL" sz="340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3400">
                          <a:effectLst/>
                        </a:rPr>
                        <a:t>Aspect</a:t>
                      </a:r>
                      <a:endParaRPr lang="nl-NL" sz="340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02752106"/>
                  </a:ext>
                </a:extLst>
              </a:tr>
              <a:tr h="817478">
                <a:tc row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Gezonde en Veilige Leefomgeving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Geluid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1338489627"/>
                  </a:ext>
                </a:extLst>
              </a:tr>
              <a:tr h="817478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Luchtkwaliteit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3877955004"/>
                  </a:ext>
                </a:extLst>
              </a:tr>
              <a:tr h="1110653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Externe veiligheid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4122253859"/>
                  </a:ext>
                </a:extLst>
              </a:tr>
              <a:tr h="65513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Licht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119216048"/>
                  </a:ext>
                </a:extLst>
              </a:tr>
              <a:tr h="65513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Trillingen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3069352617"/>
                  </a:ext>
                </a:extLst>
              </a:tr>
              <a:tr h="1235193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Bodem en water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Bodem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823929586"/>
                  </a:ext>
                </a:extLst>
              </a:tr>
              <a:tr h="1110653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Oppervlaktewater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513126925"/>
                  </a:ext>
                </a:extLst>
              </a:tr>
              <a:tr h="817478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Grondwater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4184615338"/>
                  </a:ext>
                </a:extLst>
              </a:tr>
              <a:tr h="65513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Waterveiligheid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622881792"/>
                  </a:ext>
                </a:extLst>
              </a:tr>
              <a:tr h="817478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Natuur, landschap en historie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>
                          <a:effectLst/>
                        </a:rPr>
                        <a:t>Natuur</a:t>
                      </a:r>
                      <a:endParaRPr lang="nl-NL" sz="440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353885011"/>
                  </a:ext>
                </a:extLst>
              </a:tr>
              <a:tr h="65513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>
                          <a:effectLst/>
                        </a:rPr>
                        <a:t>Erfgoed</a:t>
                      </a:r>
                      <a:endParaRPr lang="nl-NL" sz="440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1521087047"/>
                  </a:ext>
                </a:extLst>
              </a:tr>
              <a:tr h="815392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Landschap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328729095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665CEF-B105-A8C8-894C-8BF6CFE7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t>23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50B6A7-F39D-6CA6-61F6-6DD8BC4E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04" y="712444"/>
            <a:ext cx="21710640" cy="859765"/>
          </a:xfrm>
        </p:spPr>
        <p:txBody>
          <a:bodyPr/>
          <a:lstStyle/>
          <a:p>
            <a:r>
              <a:rPr lang="nl-NL" sz="6000" dirty="0"/>
              <a:t>Overzicht te onderzoeken thema’s</a:t>
            </a:r>
            <a:endParaRPr lang="en-NL" sz="6000" dirty="0"/>
          </a:p>
        </p:txBody>
      </p:sp>
    </p:spTree>
    <p:extLst>
      <p:ext uri="{BB962C8B-B14F-4D97-AF65-F5344CB8AC3E}">
        <p14:creationId xmlns:p14="http://schemas.microsoft.com/office/powerpoint/2010/main" val="4036208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Placeholder 6">
            <a:extLst>
              <a:ext uri="{FF2B5EF4-FFF2-40B4-BE49-F238E27FC236}">
                <a16:creationId xmlns:a16="http://schemas.microsoft.com/office/drawing/2014/main" id="{96E55588-604B-5883-E40D-0FB073FDB62F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1076628001"/>
              </p:ext>
            </p:extLst>
          </p:nvPr>
        </p:nvGraphicFramePr>
        <p:xfrm>
          <a:off x="920510" y="1927467"/>
          <a:ext cx="21315627" cy="11583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0611">
                  <a:extLst>
                    <a:ext uri="{9D8B030D-6E8A-4147-A177-3AD203B41FA5}">
                      <a16:colId xmlns:a16="http://schemas.microsoft.com/office/drawing/2014/main" val="3729403862"/>
                    </a:ext>
                  </a:extLst>
                </a:gridCol>
                <a:gridCol w="11085016">
                  <a:extLst>
                    <a:ext uri="{9D8B030D-6E8A-4147-A177-3AD203B41FA5}">
                      <a16:colId xmlns:a16="http://schemas.microsoft.com/office/drawing/2014/main" val="2646770551"/>
                    </a:ext>
                  </a:extLst>
                </a:gridCol>
              </a:tblGrid>
              <a:tr h="5679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3400">
                          <a:effectLst/>
                        </a:rPr>
                        <a:t>Thema</a:t>
                      </a:r>
                      <a:endParaRPr lang="nl-NL" sz="340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3400">
                          <a:effectLst/>
                        </a:rPr>
                        <a:t>Aspect</a:t>
                      </a:r>
                      <a:endParaRPr lang="nl-NL" sz="340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02752106"/>
                  </a:ext>
                </a:extLst>
              </a:tr>
              <a:tr h="762163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Klimaatadaptatie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Overstromingen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1338489627"/>
                  </a:ext>
                </a:extLst>
              </a:tr>
              <a:tr h="762163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Droogte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3877955004"/>
                  </a:ext>
                </a:extLst>
              </a:tr>
              <a:tr h="762163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>
                          <a:effectLst/>
                        </a:rPr>
                        <a:t>Rainproof</a:t>
                      </a:r>
                      <a:endParaRPr lang="nl-NL" sz="440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4122253859"/>
                  </a:ext>
                </a:extLst>
              </a:tr>
              <a:tr h="693349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Ruimtegebruik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Recreatie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119216048"/>
                  </a:ext>
                </a:extLst>
              </a:tr>
              <a:tr h="916171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Landbouw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3069352617"/>
                  </a:ext>
                </a:extLst>
              </a:tr>
              <a:tr h="115161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Grondeigendom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823929586"/>
                  </a:ext>
                </a:extLst>
              </a:tr>
              <a:tr h="916171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Energienetwerken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513126925"/>
                  </a:ext>
                </a:extLst>
              </a:tr>
              <a:tr h="762163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Energie en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Circulariteit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Netcapaciteit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4184615338"/>
                  </a:ext>
                </a:extLst>
              </a:tr>
              <a:tr h="693349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nl-NL" sz="1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Energie 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622881792"/>
                  </a:ext>
                </a:extLst>
              </a:tr>
              <a:tr h="91617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Sociaal en vitaal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Economie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353885011"/>
                  </a:ext>
                </a:extLst>
              </a:tr>
              <a:tr h="13402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 err="1">
                          <a:effectLst/>
                        </a:rPr>
                        <a:t>Defensiespecifiek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Geschiktheid voor militair gebruik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1521087047"/>
                  </a:ext>
                </a:extLst>
              </a:tr>
              <a:tr h="13402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Raakvlakken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400" dirty="0">
                          <a:effectLst/>
                        </a:rPr>
                        <a:t>Interferentie met Rijksbelangen</a:t>
                      </a:r>
                      <a:endParaRPr lang="nl-NL" sz="4400" dirty="0">
                        <a:effectLst/>
                        <a:latin typeface="RijksoverheidSansHeadingTT" panose="020B050304020206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328729095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665CEF-B105-A8C8-894C-8BF6CFE7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t>24</a:t>
            </a:fld>
            <a:endParaRPr lang="nl-NL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9D7FB67-522C-E8DC-7BE9-2F78408F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04" y="712444"/>
            <a:ext cx="21710640" cy="859765"/>
          </a:xfrm>
        </p:spPr>
        <p:txBody>
          <a:bodyPr/>
          <a:lstStyle/>
          <a:p>
            <a:r>
              <a:rPr lang="nl-NL" sz="6000" dirty="0"/>
              <a:t>Overzicht te onderzoeken thema’s</a:t>
            </a:r>
            <a:endParaRPr lang="en-NL" sz="6000" dirty="0"/>
          </a:p>
        </p:txBody>
      </p:sp>
    </p:spTree>
    <p:extLst>
      <p:ext uri="{BB962C8B-B14F-4D97-AF65-F5344CB8AC3E}">
        <p14:creationId xmlns:p14="http://schemas.microsoft.com/office/powerpoint/2010/main" val="2263046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25</a:t>
            </a:fld>
            <a:endParaRPr lang="nl-NL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51D428C-0329-E2DC-312A-21F32BF7059F}"/>
              </a:ext>
            </a:extLst>
          </p:cNvPr>
          <p:cNvSpPr txBox="1">
            <a:spLocks/>
          </p:cNvSpPr>
          <p:nvPr/>
        </p:nvSpPr>
        <p:spPr>
          <a:xfrm>
            <a:off x="22411426" y="12781172"/>
            <a:ext cx="15577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0" i="0" kern="1200">
                <a:solidFill>
                  <a:schemeClr val="tx1">
                    <a:tint val="75000"/>
                  </a:schemeClr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A012CB-14D3-4B29-B9BE-EBD198EAE235}" type="slidenum">
              <a:rPr lang="nl-NL" smtClean="0"/>
              <a:pPr/>
              <a:t>25</a:t>
            </a:fld>
            <a:endParaRPr lang="nl-NL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4EFE67C-5293-C752-598B-93B763B1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56" y="2779783"/>
            <a:ext cx="10104819" cy="859770"/>
          </a:xfrm>
        </p:spPr>
        <p:txBody>
          <a:bodyPr/>
          <a:lstStyle/>
          <a:p>
            <a:r>
              <a:rPr lang="nl-NL" sz="6000" dirty="0"/>
              <a:t>Aanvulling vanuit zienswijze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729639"/>
              </p:ext>
            </p:extLst>
          </p:nvPr>
        </p:nvGraphicFramePr>
        <p:xfrm>
          <a:off x="1348755" y="4755573"/>
          <a:ext cx="18450804" cy="382859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225402">
                  <a:extLst>
                    <a:ext uri="{9D8B030D-6E8A-4147-A177-3AD203B41FA5}">
                      <a16:colId xmlns:a16="http://schemas.microsoft.com/office/drawing/2014/main" val="1407304768"/>
                    </a:ext>
                  </a:extLst>
                </a:gridCol>
                <a:gridCol w="9225402">
                  <a:extLst>
                    <a:ext uri="{9D8B030D-6E8A-4147-A177-3AD203B41FA5}">
                      <a16:colId xmlns:a16="http://schemas.microsoft.com/office/drawing/2014/main" val="3336643738"/>
                    </a:ext>
                  </a:extLst>
                </a:gridCol>
              </a:tblGrid>
              <a:tr h="16759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dirty="0">
                          <a:effectLst/>
                        </a:rPr>
                        <a:t>Onderdeel </a:t>
                      </a:r>
                      <a:endParaRPr lang="nl-NL" sz="4400" dirty="0">
                        <a:solidFill>
                          <a:srgbClr val="000000"/>
                        </a:solidFill>
                        <a:effectLst/>
                        <a:latin typeface="RijksoverheidSansWebText Regulabri" panose="020B0503040202060203" pitchFamily="34" charset="0"/>
                        <a:ea typeface="RijksoverheidSansWebText Regulabri" panose="020B050304020206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091" marR="200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dirty="0">
                          <a:effectLst/>
                        </a:rPr>
                        <a:t>Aanvulling op de NRD </a:t>
                      </a:r>
                      <a:endParaRPr lang="nl-NL" sz="4400" dirty="0">
                        <a:solidFill>
                          <a:srgbClr val="000000"/>
                        </a:solidFill>
                        <a:effectLst/>
                        <a:latin typeface="RijksoverheidSansWebText Regulabri" panose="020B0503040202060203" pitchFamily="34" charset="0"/>
                        <a:ea typeface="RijksoverheidSansWebText Regulabri" panose="020B050304020206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091" marR="200091" marT="0" marB="0"/>
                </a:tc>
                <a:extLst>
                  <a:ext uri="{0D108BD9-81ED-4DB2-BD59-A6C34878D82A}">
                    <a16:rowId xmlns:a16="http://schemas.microsoft.com/office/drawing/2014/main" val="2758000106"/>
                  </a:ext>
                </a:extLst>
              </a:tr>
              <a:tr h="21526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chemeClr val="tx1"/>
                          </a:solidFill>
                          <a:effectLst/>
                        </a:rPr>
                        <a:t>Uitbreiding onderzoek </a:t>
                      </a:r>
                      <a:endParaRPr lang="nl-NL" sz="4400" b="1" dirty="0">
                        <a:solidFill>
                          <a:schemeClr val="tx1"/>
                        </a:solidFill>
                        <a:effectLst/>
                        <a:latin typeface="RijksoverheidSansWebText Regulabri" panose="020B0503040202060203" pitchFamily="34" charset="0"/>
                        <a:ea typeface="RijksoverheidSansWebText Regulabri" panose="020B050304020206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091" marR="200091" marT="0" marB="0">
                    <a:solidFill>
                      <a:srgbClr val="E8E7EA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4400" dirty="0">
                          <a:effectLst/>
                        </a:rPr>
                        <a:t>Uitbreiding van het onderzoek naar het aspect trillingen </a:t>
                      </a:r>
                      <a:endParaRPr lang="nl-NL" sz="4400" b="0" dirty="0">
                        <a:solidFill>
                          <a:schemeClr val="tx1"/>
                        </a:solidFill>
                        <a:effectLst/>
                        <a:latin typeface="RijksoverheidSansWebText Regulabri" panose="020B0503040202060203" pitchFamily="34" charset="0"/>
                        <a:ea typeface="RijksoverheidSansWebText Regulabri" panose="020B050304020206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091" marR="200091" marT="0" marB="0"/>
                </a:tc>
                <a:extLst>
                  <a:ext uri="{0D108BD9-81ED-4DB2-BD59-A6C34878D82A}">
                    <a16:rowId xmlns:a16="http://schemas.microsoft.com/office/drawing/2014/main" val="108174918"/>
                  </a:ext>
                </a:extLst>
              </a:tr>
            </a:tbl>
          </a:graphicData>
        </a:graphic>
      </p:graphicFrame>
      <p:pic>
        <p:nvPicPr>
          <p:cNvPr id="30" name="Picture 13" descr="A cartoon of a person in blue camouflage&#10;&#10;Description automatically generated">
            <a:extLst>
              <a:ext uri="{FF2B5EF4-FFF2-40B4-BE49-F238E27FC236}">
                <a16:creationId xmlns:a16="http://schemas.microsoft.com/office/drawing/2014/main" id="{F362E275-CB1D-69D2-BF2C-B06BF8F85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033" y="7378892"/>
            <a:ext cx="2213393" cy="55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03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51D428C-0329-E2DC-312A-21F32BF7059F}"/>
              </a:ext>
            </a:extLst>
          </p:cNvPr>
          <p:cNvSpPr txBox="1">
            <a:spLocks/>
          </p:cNvSpPr>
          <p:nvPr/>
        </p:nvSpPr>
        <p:spPr>
          <a:xfrm>
            <a:off x="22411426" y="12781172"/>
            <a:ext cx="15577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0" i="0" kern="1200">
                <a:solidFill>
                  <a:schemeClr val="tx1">
                    <a:tint val="75000"/>
                  </a:schemeClr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A012CB-14D3-4B29-B9BE-EBD198EAE235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4EFE67C-5293-C752-598B-93B763B1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55" y="599526"/>
            <a:ext cx="10104819" cy="859770"/>
          </a:xfrm>
        </p:spPr>
        <p:txBody>
          <a:bodyPr/>
          <a:lstStyle/>
          <a:p>
            <a:r>
              <a:rPr lang="nl-NL" sz="6000" dirty="0"/>
              <a:t>Geluid</a:t>
            </a:r>
          </a:p>
        </p:txBody>
      </p:sp>
      <p:pic>
        <p:nvPicPr>
          <p:cNvPr id="4" name="Afbeelding 3" descr="Afbeelding met diagram, tekst, kaart&#10;&#10;Automatisch gegenereerde beschrijving">
            <a:extLst>
              <a:ext uri="{FF2B5EF4-FFF2-40B4-BE49-F238E27FC236}">
                <a16:creationId xmlns:a16="http://schemas.microsoft.com/office/drawing/2014/main" id="{DCD95814-DC4F-1075-3B96-FE08B3B71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2" y="2366791"/>
            <a:ext cx="13784061" cy="974684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36E925A-C16E-CD94-8CC6-6770E568165F}"/>
              </a:ext>
            </a:extLst>
          </p:cNvPr>
          <p:cNvSpPr txBox="1"/>
          <p:nvPr/>
        </p:nvSpPr>
        <p:spPr>
          <a:xfrm>
            <a:off x="3287283" y="12597022"/>
            <a:ext cx="5542385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200" i="1" dirty="0"/>
              <a:t>*</a:t>
            </a:r>
            <a:r>
              <a:rPr lang="en-US" sz="3200" i="1" dirty="0" err="1"/>
              <a:t>Geluid</a:t>
            </a:r>
            <a:r>
              <a:rPr lang="en-US" sz="3200" i="1" dirty="0"/>
              <a:t> </a:t>
            </a:r>
            <a:r>
              <a:rPr lang="en-US" sz="3200" i="1" dirty="0" err="1"/>
              <a:t>bij</a:t>
            </a:r>
            <a:r>
              <a:rPr lang="en-US" sz="3200" i="1" dirty="0"/>
              <a:t> </a:t>
            </a:r>
            <a:r>
              <a:rPr lang="en-US" sz="3200" i="1" dirty="0" err="1"/>
              <a:t>zelfde</a:t>
            </a:r>
            <a:r>
              <a:rPr lang="en-US" sz="3200" i="1" dirty="0"/>
              <a:t> </a:t>
            </a:r>
            <a:r>
              <a:rPr lang="en-US" sz="3200" i="1" dirty="0" err="1"/>
              <a:t>gebruik</a:t>
            </a:r>
            <a:r>
              <a:rPr lang="en-US" sz="3200" i="1" dirty="0"/>
              <a:t> </a:t>
            </a:r>
            <a:r>
              <a:rPr lang="en-US" sz="3200" i="1" dirty="0" err="1"/>
              <a:t>als</a:t>
            </a:r>
            <a:r>
              <a:rPr lang="en-US" sz="3200" i="1" dirty="0"/>
              <a:t> </a:t>
            </a:r>
            <a:r>
              <a:rPr lang="en-US" sz="3200" i="1" dirty="0" err="1"/>
              <a:t>springterrein</a:t>
            </a:r>
            <a:r>
              <a:rPr lang="en-US" sz="3200" i="1" dirty="0"/>
              <a:t> ‘Reek’</a:t>
            </a:r>
            <a:endParaRPr lang="nl-NL" sz="3200" i="1" dirty="0" err="1"/>
          </a:p>
        </p:txBody>
      </p: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88A3E482-D1FF-6FFD-E183-1DA4804F5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618585"/>
              </p:ext>
            </p:extLst>
          </p:nvPr>
        </p:nvGraphicFramePr>
        <p:xfrm>
          <a:off x="12545568" y="9323467"/>
          <a:ext cx="11423610" cy="3457705"/>
        </p:xfrm>
        <a:graphic>
          <a:graphicData uri="http://schemas.openxmlformats.org/drawingml/2006/table">
            <a:tbl>
              <a:tblPr firstRow="1" firstCol="1" bandRow="1"/>
              <a:tblGrid>
                <a:gridCol w="3857832">
                  <a:extLst>
                    <a:ext uri="{9D8B030D-6E8A-4147-A177-3AD203B41FA5}">
                      <a16:colId xmlns:a16="http://schemas.microsoft.com/office/drawing/2014/main" val="4136189051"/>
                    </a:ext>
                  </a:extLst>
                </a:gridCol>
                <a:gridCol w="3311064">
                  <a:extLst>
                    <a:ext uri="{9D8B030D-6E8A-4147-A177-3AD203B41FA5}">
                      <a16:colId xmlns:a16="http://schemas.microsoft.com/office/drawing/2014/main" val="4039622409"/>
                    </a:ext>
                  </a:extLst>
                </a:gridCol>
                <a:gridCol w="4254714">
                  <a:extLst>
                    <a:ext uri="{9D8B030D-6E8A-4147-A177-3AD203B41FA5}">
                      <a16:colId xmlns:a16="http://schemas.microsoft.com/office/drawing/2014/main" val="597140732"/>
                    </a:ext>
                  </a:extLst>
                </a:gridCol>
              </a:tblGrid>
              <a:tr h="1383082">
                <a:tc>
                  <a:txBody>
                    <a:bodyPr/>
                    <a:lstStyle/>
                    <a:p>
                      <a:pPr algn="ctr"/>
                      <a:r>
                        <a:rPr lang="nl-NL" sz="36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67AA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Geluidscontour (</a:t>
                      </a:r>
                      <a:r>
                        <a:rPr lang="nl-NL" sz="3600" b="1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67AA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nl-NL" sz="3600" b="1" baseline="-25000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67AA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s,dan</a:t>
                      </a:r>
                      <a:r>
                        <a:rPr lang="nl-NL" sz="36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67AA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nl-NL" sz="4000" dirty="0">
                        <a:effectLst/>
                        <a:highlight>
                          <a:srgbClr val="267AA1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A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3600" b="1">
                          <a:solidFill>
                            <a:srgbClr val="FFFFFF"/>
                          </a:solidFill>
                          <a:effectLst/>
                          <a:highlight>
                            <a:srgbClr val="267AA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Huidig gebruik</a:t>
                      </a:r>
                      <a:endParaRPr lang="nl-NL" sz="4000">
                        <a:effectLst/>
                        <a:highlight>
                          <a:srgbClr val="267AA1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A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36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67AA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Verdubbeling gebruik</a:t>
                      </a:r>
                      <a:endParaRPr lang="nl-NL" sz="4000" dirty="0">
                        <a:effectLst/>
                        <a:highlight>
                          <a:srgbClr val="267AA1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7A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485891"/>
                  </a:ext>
                </a:extLst>
              </a:tr>
              <a:tr h="691541">
                <a:tc>
                  <a:txBody>
                    <a:bodyPr/>
                    <a:lstStyle/>
                    <a:p>
                      <a:pPr algn="ctr"/>
                      <a:r>
                        <a:rPr lang="nl-NL" sz="3600" b="1">
                          <a:solidFill>
                            <a:srgbClr val="00628F"/>
                          </a:solidFill>
                          <a:effectLst/>
                          <a:highlight>
                            <a:srgbClr val="B8D4E2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dB</a:t>
                      </a:r>
                      <a:endParaRPr lang="nl-NL" sz="4000">
                        <a:effectLst/>
                        <a:highlight>
                          <a:srgbClr val="B8D4E2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4E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6747"/>
                  </a:ext>
                </a:extLst>
              </a:tr>
              <a:tr h="691541">
                <a:tc>
                  <a:txBody>
                    <a:bodyPr/>
                    <a:lstStyle/>
                    <a:p>
                      <a:pPr algn="ctr"/>
                      <a:r>
                        <a:rPr lang="nl-NL" sz="3600" b="1">
                          <a:solidFill>
                            <a:srgbClr val="00628F"/>
                          </a:solidFill>
                          <a:effectLst/>
                          <a:highlight>
                            <a:srgbClr val="B8D4E2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dB</a:t>
                      </a:r>
                      <a:endParaRPr lang="nl-NL" sz="4000">
                        <a:effectLst/>
                        <a:highlight>
                          <a:srgbClr val="B8D4E2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4E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4063012"/>
                  </a:ext>
                </a:extLst>
              </a:tr>
              <a:tr h="691541">
                <a:tc>
                  <a:txBody>
                    <a:bodyPr/>
                    <a:lstStyle/>
                    <a:p>
                      <a:pPr algn="ctr"/>
                      <a:r>
                        <a:rPr lang="nl-NL" sz="3600" b="1">
                          <a:solidFill>
                            <a:srgbClr val="00628F"/>
                          </a:solidFill>
                          <a:effectLst/>
                          <a:highlight>
                            <a:srgbClr val="B8D4E2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dB</a:t>
                      </a:r>
                      <a:endParaRPr lang="nl-NL" sz="4000">
                        <a:effectLst/>
                        <a:highlight>
                          <a:srgbClr val="B8D4E2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4E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nl-NL" sz="4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nl-NL" sz="4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930237"/>
                  </a:ext>
                </a:extLst>
              </a:tr>
            </a:tbl>
          </a:graphicData>
        </a:graphic>
      </p:graphicFrame>
      <p:sp>
        <p:nvSpPr>
          <p:cNvPr id="14" name="Tekstvak 13">
            <a:extLst>
              <a:ext uri="{FF2B5EF4-FFF2-40B4-BE49-F238E27FC236}">
                <a16:creationId xmlns:a16="http://schemas.microsoft.com/office/drawing/2014/main" id="{E598369A-96AE-AF72-E770-B29FDF66ABA0}"/>
              </a:ext>
            </a:extLst>
          </p:cNvPr>
          <p:cNvSpPr txBox="1"/>
          <p:nvPr/>
        </p:nvSpPr>
        <p:spPr>
          <a:xfrm>
            <a:off x="15032736" y="42976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F99CB02-717F-25F1-5C0A-5DF1D63335E2}"/>
              </a:ext>
            </a:extLst>
          </p:cNvPr>
          <p:cNvSpPr txBox="1"/>
          <p:nvPr/>
        </p:nvSpPr>
        <p:spPr>
          <a:xfrm>
            <a:off x="15016378" y="741553"/>
            <a:ext cx="89528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/>
              <a:t>Bij de beoordeling geldt een voorkeurswaarde van 50 dB en een maximale waarde van 60 dB op de gevels van woningen en andere geluidsgevoelige objecten.</a:t>
            </a:r>
          </a:p>
          <a:p>
            <a:endParaRPr lang="nl-NL" sz="4000" dirty="0"/>
          </a:p>
          <a:p>
            <a:r>
              <a:rPr lang="nl-NL" sz="4000" b="1" dirty="0"/>
              <a:t>TNO voert nog aanvullende berekeningen uit</a:t>
            </a:r>
            <a:r>
              <a:rPr lang="nl-NL" sz="4000" dirty="0"/>
              <a:t>, bijv. met </a:t>
            </a:r>
            <a:r>
              <a:rPr lang="nl-NL" sz="4000" b="1" i="1" dirty="0"/>
              <a:t>afscherming</a:t>
            </a:r>
            <a:r>
              <a:rPr lang="nl-NL" sz="4000" dirty="0"/>
              <a:t> (daar zit optimalisatieruimte). Ook ten aanzien</a:t>
            </a:r>
            <a:r>
              <a:rPr lang="nl-NL" sz="4000" b="1" i="1" dirty="0"/>
              <a:t> trillingen </a:t>
            </a:r>
            <a:r>
              <a:rPr lang="nl-NL" sz="4000" dirty="0"/>
              <a:t>wordt nog onderzoek verricht door TNO.</a:t>
            </a:r>
          </a:p>
        </p:txBody>
      </p:sp>
    </p:spTree>
    <p:extLst>
      <p:ext uri="{BB962C8B-B14F-4D97-AF65-F5344CB8AC3E}">
        <p14:creationId xmlns:p14="http://schemas.microsoft.com/office/powerpoint/2010/main" val="4284049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51D428C-0329-E2DC-312A-21F32BF7059F}"/>
              </a:ext>
            </a:extLst>
          </p:cNvPr>
          <p:cNvSpPr txBox="1">
            <a:spLocks/>
          </p:cNvSpPr>
          <p:nvPr/>
        </p:nvSpPr>
        <p:spPr>
          <a:xfrm>
            <a:off x="22411426" y="12781172"/>
            <a:ext cx="15577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0" i="0" kern="1200">
                <a:solidFill>
                  <a:schemeClr val="tx1">
                    <a:tint val="75000"/>
                  </a:schemeClr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A012CB-14D3-4B29-B9BE-EBD198EAE235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4EFE67C-5293-C752-598B-93B763B1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54" y="599526"/>
            <a:ext cx="10104819" cy="859770"/>
          </a:xfrm>
        </p:spPr>
        <p:txBody>
          <a:bodyPr/>
          <a:lstStyle/>
          <a:p>
            <a:r>
              <a:rPr lang="nl-NL" sz="6000" dirty="0"/>
              <a:t>Natuur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36E925A-C16E-CD94-8CC6-6770E568165F}"/>
              </a:ext>
            </a:extLst>
          </p:cNvPr>
          <p:cNvSpPr txBox="1"/>
          <p:nvPr/>
        </p:nvSpPr>
        <p:spPr>
          <a:xfrm>
            <a:off x="417997" y="12546136"/>
            <a:ext cx="11035576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200" i="1" dirty="0"/>
              <a:t>*</a:t>
            </a:r>
            <a:r>
              <a:rPr lang="en-US" sz="3200" i="1" dirty="0" err="1"/>
              <a:t>Ligging</a:t>
            </a:r>
            <a:r>
              <a:rPr lang="en-US" sz="3200" i="1" dirty="0"/>
              <a:t> ten </a:t>
            </a:r>
            <a:r>
              <a:rPr lang="en-US" sz="3200" i="1" dirty="0" err="1"/>
              <a:t>opzichte</a:t>
            </a:r>
            <a:r>
              <a:rPr lang="en-US" sz="3200" i="1" dirty="0"/>
              <a:t> van Natura 2000</a:t>
            </a:r>
            <a:endParaRPr lang="nl-NL" sz="3200" i="1" dirty="0" err="1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598369A-96AE-AF72-E770-B29FDF66ABA0}"/>
              </a:ext>
            </a:extLst>
          </p:cNvPr>
          <p:cNvSpPr txBox="1"/>
          <p:nvPr/>
        </p:nvSpPr>
        <p:spPr>
          <a:xfrm>
            <a:off x="15032736" y="42976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ADE6D3F-DF26-DA52-EA8F-7470F36B9CD2}"/>
              </a:ext>
            </a:extLst>
          </p:cNvPr>
          <p:cNvSpPr txBox="1"/>
          <p:nvPr/>
        </p:nvSpPr>
        <p:spPr>
          <a:xfrm>
            <a:off x="15398496" y="1667036"/>
            <a:ext cx="8327649" cy="11172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Er </a:t>
            </a:r>
            <a:r>
              <a:rPr lang="en-US" sz="3600" b="1" dirty="0" err="1"/>
              <a:t>loopt</a:t>
            </a:r>
            <a:r>
              <a:rPr lang="en-US" sz="3600" b="1" dirty="0"/>
              <a:t> nu </a:t>
            </a:r>
            <a:r>
              <a:rPr lang="en-US" sz="3600" b="1" dirty="0" err="1"/>
              <a:t>nog</a:t>
            </a:r>
            <a:r>
              <a:rPr lang="en-US" sz="3600" b="1" dirty="0"/>
              <a:t> </a:t>
            </a:r>
            <a:r>
              <a:rPr lang="en-US" sz="3600" b="1" dirty="0" err="1"/>
              <a:t>nader</a:t>
            </a:r>
            <a:r>
              <a:rPr lang="en-US" sz="3600" b="1" dirty="0"/>
              <a:t> </a:t>
            </a:r>
            <a:r>
              <a:rPr lang="en-US" sz="3600" b="1" dirty="0" err="1"/>
              <a:t>onderzoek</a:t>
            </a:r>
            <a:r>
              <a:rPr lang="en-US" sz="3600" b="1" dirty="0"/>
              <a:t> </a:t>
            </a:r>
            <a:r>
              <a:rPr lang="en-US" sz="3600" b="1" dirty="0" err="1"/>
              <a:t>naar</a:t>
            </a:r>
            <a:r>
              <a:rPr lang="en-US" sz="3600" b="1" dirty="0"/>
              <a:t> </a:t>
            </a:r>
            <a:r>
              <a:rPr lang="en-US" sz="3600" b="1" dirty="0" err="1"/>
              <a:t>effecten</a:t>
            </a:r>
            <a:r>
              <a:rPr lang="en-US" sz="3600" b="1" dirty="0"/>
              <a:t> op Natura 2000.</a:t>
            </a:r>
          </a:p>
          <a:p>
            <a:pPr algn="l"/>
            <a:endParaRPr lang="en-US" sz="3600" dirty="0"/>
          </a:p>
          <a:p>
            <a:pPr algn="l"/>
            <a:endParaRPr lang="en-US" sz="3600" dirty="0"/>
          </a:p>
          <a:p>
            <a:pPr algn="l"/>
            <a:r>
              <a:rPr lang="en-US" sz="3600" dirty="0"/>
              <a:t>Het Natura 2000-gebied </a:t>
            </a:r>
            <a:r>
              <a:rPr lang="en-US" sz="3600" dirty="0" err="1"/>
              <a:t>Lauwersmeer</a:t>
            </a:r>
            <a:r>
              <a:rPr lang="en-US" sz="3600" dirty="0"/>
              <a:t> – direct </a:t>
            </a:r>
            <a:r>
              <a:rPr lang="en-US" sz="3600" dirty="0" err="1"/>
              <a:t>grenzen</a:t>
            </a:r>
            <a:r>
              <a:rPr lang="en-US" sz="3600" dirty="0"/>
              <a:t> </a:t>
            </a:r>
            <a:r>
              <a:rPr lang="en-US" sz="3600" dirty="0" err="1"/>
              <a:t>aan</a:t>
            </a:r>
            <a:r>
              <a:rPr lang="en-US" sz="3600" dirty="0"/>
              <a:t> de </a:t>
            </a:r>
            <a:r>
              <a:rPr lang="en-US" sz="3600" dirty="0" err="1"/>
              <a:t>Kollumerwaard</a:t>
            </a:r>
            <a:r>
              <a:rPr lang="en-US" sz="3600" dirty="0"/>
              <a:t> - is </a:t>
            </a:r>
            <a:r>
              <a:rPr lang="en-US" sz="3600" dirty="0" err="1"/>
              <a:t>een</a:t>
            </a:r>
            <a:r>
              <a:rPr lang="en-US" sz="3600" dirty="0"/>
              <a:t> ‘</a:t>
            </a:r>
            <a:r>
              <a:rPr lang="en-US" sz="3600" dirty="0" err="1"/>
              <a:t>vogelrichtlijngebied</a:t>
            </a:r>
            <a:r>
              <a:rPr lang="en-US" sz="3600" dirty="0"/>
              <a:t>’. </a:t>
            </a:r>
          </a:p>
          <a:p>
            <a:pPr algn="l"/>
            <a:endParaRPr lang="en-US" sz="3600" dirty="0"/>
          </a:p>
          <a:p>
            <a:pPr algn="l"/>
            <a:r>
              <a:rPr lang="en-US" sz="3600" dirty="0" err="1"/>
              <a:t>Een</a:t>
            </a:r>
            <a:r>
              <a:rPr lang="en-US" sz="3600" dirty="0"/>
              <a:t> </a:t>
            </a:r>
            <a:r>
              <a:rPr lang="en-US" sz="3600" dirty="0" err="1"/>
              <a:t>springterrein</a:t>
            </a:r>
            <a:r>
              <a:rPr lang="en-US" sz="3600" dirty="0"/>
              <a:t> </a:t>
            </a:r>
            <a:r>
              <a:rPr lang="en-US" sz="3600" dirty="0" err="1"/>
              <a:t>heeft</a:t>
            </a:r>
            <a:r>
              <a:rPr lang="en-US" sz="3600" dirty="0"/>
              <a:t> </a:t>
            </a:r>
            <a:r>
              <a:rPr lang="en-US" sz="3600" dirty="0" err="1"/>
              <a:t>een</a:t>
            </a:r>
            <a:r>
              <a:rPr lang="en-US" sz="3600" dirty="0"/>
              <a:t> </a:t>
            </a:r>
            <a:r>
              <a:rPr lang="en-US" sz="3600" dirty="0" err="1"/>
              <a:t>negatieve</a:t>
            </a:r>
            <a:r>
              <a:rPr lang="en-US" sz="3600" dirty="0"/>
              <a:t> impact door: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 err="1"/>
              <a:t>verstoring</a:t>
            </a:r>
            <a:r>
              <a:rPr lang="en-US" sz="3600" dirty="0"/>
              <a:t>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 err="1"/>
              <a:t>ruimtebeslag</a:t>
            </a:r>
            <a:r>
              <a:rPr lang="en-US" sz="3600" dirty="0"/>
              <a:t> (</a:t>
            </a:r>
            <a:r>
              <a:rPr lang="en-US" sz="3600" dirty="0" err="1"/>
              <a:t>niet</a:t>
            </a:r>
            <a:r>
              <a:rPr lang="en-US" sz="3600" dirty="0"/>
              <a:t> in het Natura 2000-gebied </a:t>
            </a:r>
            <a:r>
              <a:rPr lang="en-US" sz="3600" dirty="0" err="1"/>
              <a:t>zelf</a:t>
            </a:r>
            <a:r>
              <a:rPr lang="en-US" sz="3600" dirty="0"/>
              <a:t>, maar van de </a:t>
            </a:r>
            <a:r>
              <a:rPr lang="en-US" sz="3600" dirty="0" err="1"/>
              <a:t>gronden</a:t>
            </a:r>
            <a:r>
              <a:rPr lang="en-US" sz="3600" dirty="0"/>
              <a:t> op de </a:t>
            </a:r>
            <a:r>
              <a:rPr lang="en-US" sz="3600" dirty="0" err="1"/>
              <a:t>locatie</a:t>
            </a:r>
            <a:r>
              <a:rPr lang="en-US" sz="3600" dirty="0"/>
              <a:t> </a:t>
            </a:r>
            <a:r>
              <a:rPr lang="en-US" sz="3600" dirty="0" err="1"/>
              <a:t>zelf</a:t>
            </a:r>
            <a:r>
              <a:rPr lang="en-US" sz="3600" dirty="0"/>
              <a:t>. </a:t>
            </a:r>
            <a:r>
              <a:rPr lang="en-US" sz="3600" dirty="0" err="1"/>
              <a:t>Deze</a:t>
            </a:r>
            <a:r>
              <a:rPr lang="en-US" sz="3600" dirty="0"/>
              <a:t> </a:t>
            </a:r>
            <a:r>
              <a:rPr lang="en-US" sz="3600" dirty="0" err="1"/>
              <a:t>foegareren</a:t>
            </a:r>
            <a:r>
              <a:rPr lang="en-US" sz="3600" dirty="0"/>
              <a:t> </a:t>
            </a:r>
            <a:r>
              <a:rPr lang="en-US" sz="3600" dirty="0" err="1"/>
              <a:t>hier</a:t>
            </a:r>
            <a:r>
              <a:rPr lang="en-US" sz="3600" dirty="0"/>
              <a:t>, </a:t>
            </a:r>
            <a:r>
              <a:rPr lang="en-US" sz="3600" dirty="0" err="1"/>
              <a:t>zoals</a:t>
            </a:r>
            <a:r>
              <a:rPr lang="en-US" sz="3600" dirty="0"/>
              <a:t> Grauwe </a:t>
            </a:r>
            <a:r>
              <a:rPr lang="en-US" sz="3600" dirty="0" err="1"/>
              <a:t>Kiekendief</a:t>
            </a:r>
            <a:r>
              <a:rPr lang="en-US" sz="3600" dirty="0"/>
              <a:t>, </a:t>
            </a:r>
            <a:r>
              <a:rPr lang="en-US" sz="3600" dirty="0" err="1"/>
              <a:t>Bruine</a:t>
            </a:r>
            <a:r>
              <a:rPr lang="en-US" sz="3600" dirty="0"/>
              <a:t> </a:t>
            </a:r>
            <a:r>
              <a:rPr lang="en-US" sz="3600" dirty="0" err="1"/>
              <a:t>Kiekendief</a:t>
            </a:r>
            <a:r>
              <a:rPr lang="en-US" sz="3600" dirty="0"/>
              <a:t>, </a:t>
            </a:r>
            <a:r>
              <a:rPr lang="en-US" sz="3600" dirty="0" err="1"/>
              <a:t>Velduil</a:t>
            </a:r>
            <a:r>
              <a:rPr lang="en-US" sz="3600" dirty="0"/>
              <a:t>, </a:t>
            </a:r>
            <a:r>
              <a:rPr lang="nl-NL" sz="3600" dirty="0"/>
              <a:t>Smienten en een aantal ganzensoorten).</a:t>
            </a:r>
            <a:endParaRPr lang="en-US" sz="36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C1F0496-DACA-8E60-6FDB-F1E4D0DB9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0" y="2304288"/>
            <a:ext cx="13997707" cy="9897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647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" descr="A diagram of a vehicl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" b="6"/>
          <a:stretch/>
        </p:blipFill>
        <p:spPr>
          <a:xfrm>
            <a:off x="1587" y="895"/>
            <a:ext cx="24384000" cy="1371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ijdelijke aanduiding voor afbeelding 9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45E808A2-CD98-11D3-5D0C-148A6383C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>
          <a:xfrm>
            <a:off x="153967" y="153277"/>
            <a:ext cx="24384000" cy="13714214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6407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in military uniforms&#10;&#10;Description automatically generated">
            <a:extLst>
              <a:ext uri="{FF2B5EF4-FFF2-40B4-BE49-F238E27FC236}">
                <a16:creationId xmlns:a16="http://schemas.microsoft.com/office/drawing/2014/main" id="{85CB978D-95D4-D9F0-A6CD-DCB7E6356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>
          <a:xfrm>
            <a:off x="-1" y="2"/>
            <a:ext cx="24387176" cy="13715999"/>
          </a:xfrm>
        </p:spPr>
      </p:pic>
      <p:sp>
        <p:nvSpPr>
          <p:cNvPr id="2" name="Rechthoek 1"/>
          <p:cNvSpPr/>
          <p:nvPr/>
        </p:nvSpPr>
        <p:spPr>
          <a:xfrm>
            <a:off x="1113024" y="1422792"/>
            <a:ext cx="51523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Clr>
                <a:srgbClr val="000000"/>
              </a:buClr>
            </a:pPr>
            <a:r>
              <a:rPr lang="nl-NL" sz="9600" kern="0" dirty="0">
                <a:solidFill>
                  <a:srgbClr val="FFFFFF"/>
                </a:solidFill>
                <a:latin typeface="RijksoverheidSansWebText Bold" panose="020B0803040202060203" pitchFamily="34" charset="0"/>
                <a:ea typeface="RijksoverheidSansWebText Bold" panose="020B0803040202060203" pitchFamily="34" charset="0"/>
                <a:cs typeface="Arial"/>
                <a:sym typeface="Arial"/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196978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 descr="Afbeelding met tekst, schermopname, grafische vormgeving, Graphics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3355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 descr="A group of soldiers holding guns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54632" t="7801" r="16452" b="7801"/>
          <a:stretch/>
        </p:blipFill>
        <p:spPr>
          <a:xfrm>
            <a:off x="17335501" y="1"/>
            <a:ext cx="7051674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2"/>
          <p:cNvSpPr txBox="1"/>
          <p:nvPr/>
        </p:nvSpPr>
        <p:spPr>
          <a:xfrm>
            <a:off x="0" y="0"/>
            <a:ext cx="24387177" cy="14097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800" dirty="0" err="1">
                <a:solidFill>
                  <a:schemeClr val="accent1"/>
                </a:solidFill>
              </a:rPr>
              <a:t>Ernstig</a:t>
            </a:r>
            <a:r>
              <a:rPr lang="en-US" sz="8800" dirty="0">
                <a:solidFill>
                  <a:schemeClr val="accent1"/>
                </a:solidFill>
              </a:rPr>
              <a:t> </a:t>
            </a:r>
            <a:r>
              <a:rPr lang="en-US" sz="8800" dirty="0" err="1">
                <a:solidFill>
                  <a:schemeClr val="accent1"/>
                </a:solidFill>
              </a:rPr>
              <a:t>verslechterde</a:t>
            </a:r>
            <a:r>
              <a:rPr lang="en-US" sz="8800" dirty="0">
                <a:solidFill>
                  <a:schemeClr val="accent1"/>
                </a:solidFill>
              </a:rPr>
              <a:t> </a:t>
            </a:r>
            <a:r>
              <a:rPr lang="en-US" sz="8800" dirty="0" err="1">
                <a:solidFill>
                  <a:schemeClr val="accent1"/>
                </a:solidFill>
              </a:rPr>
              <a:t>veiligheidssituatie</a:t>
            </a:r>
            <a:endParaRPr lang="nl-NL" sz="8800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9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  <p:pic>
        <p:nvPicPr>
          <p:cNvPr id="205" name="Google Shape;205;p11"/>
          <p:cNvPicPr preferRelativeResize="0"/>
          <p:nvPr/>
        </p:nvPicPr>
        <p:blipFill rotWithShape="1">
          <a:blip r:embed="rId3">
            <a:alphaModFix/>
          </a:blip>
          <a:srcRect r="57735"/>
          <a:stretch/>
        </p:blipFill>
        <p:spPr>
          <a:xfrm>
            <a:off x="15316201" y="204578"/>
            <a:ext cx="8820150" cy="1295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07395" y="1716351"/>
            <a:ext cx="3943110" cy="124495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852632" y="1368479"/>
            <a:ext cx="22983196" cy="85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nl-NL" sz="6600" dirty="0"/>
              <a:t>Welke fase zitten we nu – </a:t>
            </a:r>
            <a:br>
              <a:rPr lang="nl-NL" sz="6600" dirty="0"/>
            </a:br>
            <a:r>
              <a:rPr lang="nl-NL" sz="6600" dirty="0" err="1"/>
              <a:t>planMER</a:t>
            </a:r>
            <a:endParaRPr sz="6600" dirty="0"/>
          </a:p>
        </p:txBody>
      </p:sp>
      <p:sp>
        <p:nvSpPr>
          <p:cNvPr id="204" name="Google Shape;204;p11"/>
          <p:cNvSpPr txBox="1">
            <a:spLocks noGrp="1"/>
          </p:cNvSpPr>
          <p:nvPr>
            <p:ph type="body" idx="1"/>
          </p:nvPr>
        </p:nvSpPr>
        <p:spPr>
          <a:xfrm>
            <a:off x="417997" y="2497875"/>
            <a:ext cx="14898204" cy="11218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371600" indent="-1143000">
              <a:spcBef>
                <a:spcPts val="0"/>
              </a:spcBef>
              <a:spcAft>
                <a:spcPts val="3000"/>
              </a:spcAft>
              <a:buSzPct val="121621"/>
              <a:buFont typeface="+mj-lt"/>
              <a:buAutoNum type="arabicPeriod"/>
            </a:pPr>
            <a:r>
              <a:rPr lang="nl-NL" sz="5900" dirty="0"/>
              <a:t>Een planMER is een </a:t>
            </a:r>
            <a:r>
              <a:rPr lang="nl-NL" sz="5900" b="1" dirty="0"/>
              <a:t>onderzoeksrapport </a:t>
            </a:r>
            <a:r>
              <a:rPr lang="nl-NL" sz="5900" dirty="0"/>
              <a:t>waarin de impact van plannen op de leefomgeving wordt onderzocht.</a:t>
            </a:r>
            <a:endParaRPr lang="nl-NL" sz="5900" b="1" dirty="0"/>
          </a:p>
          <a:p>
            <a:pPr marL="1371600" indent="-1143000">
              <a:spcBef>
                <a:spcPts val="0"/>
              </a:spcBef>
              <a:spcAft>
                <a:spcPts val="3000"/>
              </a:spcAft>
              <a:buSzPct val="121621"/>
              <a:buFont typeface="+mj-lt"/>
              <a:buAutoNum type="arabicPeriod"/>
            </a:pPr>
            <a:r>
              <a:rPr lang="nl-NL" sz="5900" b="1" dirty="0"/>
              <a:t>Effecten op de fysieke leefomgeving</a:t>
            </a:r>
            <a:r>
              <a:rPr lang="nl-NL" sz="5900" dirty="0"/>
              <a:t> in voor alle </a:t>
            </a:r>
            <a:r>
              <a:rPr lang="nl-NL" sz="5900" dirty="0" err="1"/>
              <a:t>onderzoekslocaties</a:t>
            </a:r>
            <a:r>
              <a:rPr lang="nl-NL" sz="5900" dirty="0"/>
              <a:t> worden beeld gebracht.</a:t>
            </a:r>
          </a:p>
          <a:p>
            <a:pPr marL="1371600" indent="-1143000">
              <a:spcBef>
                <a:spcPts val="0"/>
              </a:spcBef>
              <a:spcAft>
                <a:spcPts val="3000"/>
              </a:spcAft>
              <a:buSzPct val="121621"/>
              <a:buFont typeface="+mj-lt"/>
              <a:buAutoNum type="arabicPeriod"/>
            </a:pPr>
            <a:r>
              <a:rPr lang="nl-NL" sz="5900" b="1" dirty="0"/>
              <a:t>Transparant</a:t>
            </a:r>
            <a:r>
              <a:rPr lang="nl-NL" sz="5900" dirty="0"/>
              <a:t> en </a:t>
            </a:r>
            <a:r>
              <a:rPr lang="nl-NL" sz="5900" b="1" dirty="0"/>
              <a:t>navolgbaar</a:t>
            </a:r>
            <a:r>
              <a:rPr lang="nl-NL" sz="5900" dirty="0"/>
              <a:t> rapport waarin deze effecten beoordeeld worden. </a:t>
            </a:r>
            <a:r>
              <a:rPr lang="nl-NL" sz="5900" b="1" dirty="0"/>
              <a:t>Geen weging</a:t>
            </a:r>
            <a:r>
              <a:rPr lang="nl-NL" sz="5900" dirty="0"/>
              <a:t>. Dat is aan politieke besluitvorming.</a:t>
            </a:r>
          </a:p>
          <a:p>
            <a:pPr marL="1371600" indent="-1143000">
              <a:spcBef>
                <a:spcPts val="0"/>
              </a:spcBef>
              <a:spcAft>
                <a:spcPts val="3000"/>
              </a:spcAft>
              <a:buSzPct val="121621"/>
              <a:buFont typeface="+mj-lt"/>
              <a:buAutoNum type="arabicPeriod"/>
            </a:pPr>
            <a:r>
              <a:rPr lang="nl-NL" sz="5900" dirty="0"/>
              <a:t>Onderzoek </a:t>
            </a:r>
            <a:r>
              <a:rPr lang="nl-NL" sz="5900" b="1" dirty="0"/>
              <a:t>‘op hoofdlijnen</a:t>
            </a:r>
            <a:r>
              <a:rPr lang="nl-NL" sz="5900" dirty="0"/>
              <a:t>’ om tot een </a:t>
            </a:r>
            <a:r>
              <a:rPr lang="nl-NL" sz="5900" b="1" dirty="0"/>
              <a:t>voorkeursalternatief</a:t>
            </a:r>
            <a:r>
              <a:rPr lang="nl-NL" sz="5900" dirty="0"/>
              <a:t> te komen. </a:t>
            </a:r>
            <a:r>
              <a:rPr lang="nl-NL" sz="5900" dirty="0" err="1"/>
              <a:t>Hiernain</a:t>
            </a:r>
            <a:r>
              <a:rPr lang="nl-NL" sz="5900" dirty="0"/>
              <a:t> diverse fases nader en gedetailleerder onderzoek plaats.</a:t>
            </a:r>
            <a:endParaRPr sz="5900" dirty="0"/>
          </a:p>
          <a:p>
            <a:pPr marL="457200" lvl="0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14467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088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t>5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700786" y="204578"/>
            <a:ext cx="21710640" cy="3433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lang="nl-NL" sz="7200" dirty="0"/>
              <a:t>Overzichtskaart </a:t>
            </a:r>
            <a:br>
              <a:rPr lang="nl-NL" sz="7200" dirty="0"/>
            </a:br>
            <a:r>
              <a:rPr lang="nl-NL" sz="7200" dirty="0"/>
              <a:t>Provincie </a:t>
            </a:r>
            <a:br>
              <a:rPr lang="nl-NL" sz="7200" dirty="0"/>
            </a:br>
            <a:r>
              <a:rPr lang="nl-NL" sz="7200" dirty="0"/>
              <a:t>Friesland</a:t>
            </a:r>
            <a:endParaRPr sz="7200" dirty="0"/>
          </a:p>
        </p:txBody>
      </p:sp>
      <p:sp>
        <p:nvSpPr>
          <p:cNvPr id="2" name="Rechthoek 1"/>
          <p:cNvSpPr/>
          <p:nvPr/>
        </p:nvSpPr>
        <p:spPr>
          <a:xfrm>
            <a:off x="918057" y="11266098"/>
            <a:ext cx="3571336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5452676" y="11266098"/>
            <a:ext cx="3571336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606" y="4553972"/>
            <a:ext cx="10978188" cy="874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/>
          <a:srcRect l="20591"/>
          <a:stretch/>
        </p:blipFill>
        <p:spPr>
          <a:xfrm>
            <a:off x="11476653" y="923196"/>
            <a:ext cx="12910522" cy="1222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1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22411426" y="12781172"/>
            <a:ext cx="155775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t>6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918057" y="11266098"/>
            <a:ext cx="3571336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5452676" y="11266098"/>
            <a:ext cx="3571336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4" y="226297"/>
            <a:ext cx="17471363" cy="131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88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>
            <a:spLocks noGrp="1"/>
          </p:cNvSpPr>
          <p:nvPr>
            <p:ph type="ctrTitle"/>
          </p:nvPr>
        </p:nvSpPr>
        <p:spPr>
          <a:xfrm>
            <a:off x="12403479" y="3810729"/>
            <a:ext cx="11565697" cy="857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5740"/>
              <a:buFont typeface="Arial"/>
              <a:buNone/>
            </a:pPr>
            <a:br>
              <a:rPr lang="nl-NL" sz="9600" dirty="0"/>
            </a:br>
            <a:r>
              <a:rPr lang="nl-NL" sz="9600" dirty="0"/>
              <a:t>Behoefte 3</a:t>
            </a:r>
            <a:br>
              <a:rPr lang="nl-NL" sz="9600" dirty="0"/>
            </a:br>
            <a:r>
              <a:rPr lang="nl-NL" sz="9600" dirty="0"/>
              <a:t>Nieuwe munitieopslag voor </a:t>
            </a:r>
            <a:br>
              <a:rPr lang="nl-NL" sz="9600" dirty="0"/>
            </a:br>
            <a:r>
              <a:rPr lang="nl-NL" sz="9600" dirty="0"/>
              <a:t>Snel Inzetbare Capaciteit (SIC)</a:t>
            </a:r>
            <a:br>
              <a:rPr lang="nl-NL" sz="9600" dirty="0"/>
            </a:br>
            <a:br>
              <a:rPr lang="nl-NL" dirty="0"/>
            </a:br>
            <a:br>
              <a:rPr lang="nl-NL" dirty="0"/>
            </a:br>
            <a:endParaRPr dirty="0"/>
          </a:p>
        </p:txBody>
      </p:sp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55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67C-5293-C752-598B-93B763B1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7" y="2862075"/>
            <a:ext cx="21710640" cy="859770"/>
          </a:xfrm>
        </p:spPr>
        <p:txBody>
          <a:bodyPr/>
          <a:lstStyle/>
          <a:p>
            <a:r>
              <a:rPr lang="nl-NL" sz="7200" dirty="0"/>
              <a:t>Wat is de behoefte?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D9EAD-74BF-6518-25CF-918A3D5C2B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8267" y="4041691"/>
            <a:ext cx="16557847" cy="8158092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5500" dirty="0"/>
              <a:t>Eisen vanuit de NAVO over Snel Inzetbare Capaciteiten (SIC) zijn aangescherpt.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nl-NL" sz="5500" dirty="0"/>
          </a:p>
          <a:p>
            <a:pPr marL="857250" lvl="3" indent="-857250"/>
            <a:r>
              <a:rPr lang="en-US" sz="5500" dirty="0"/>
              <a:t>We </a:t>
            </a:r>
            <a:r>
              <a:rPr lang="en-US" sz="5500" dirty="0" err="1"/>
              <a:t>moeten</a:t>
            </a:r>
            <a:r>
              <a:rPr lang="en-US" sz="5500" dirty="0"/>
              <a:t> </a:t>
            </a:r>
            <a:r>
              <a:rPr lang="en-US" sz="5500" dirty="0" err="1"/>
              <a:t>sneller</a:t>
            </a:r>
            <a:r>
              <a:rPr lang="en-US" sz="5500" dirty="0"/>
              <a:t> </a:t>
            </a:r>
            <a:r>
              <a:rPr lang="en-US" sz="5500" dirty="0" err="1"/>
              <a:t>kunnen</a:t>
            </a:r>
            <a:r>
              <a:rPr lang="en-US" sz="5500" dirty="0"/>
              <a:t> </a:t>
            </a:r>
            <a:r>
              <a:rPr lang="en-US" sz="5500" dirty="0" err="1"/>
              <a:t>reageren</a:t>
            </a:r>
            <a:endParaRPr lang="en-US" sz="5500" dirty="0"/>
          </a:p>
          <a:p>
            <a:pPr lvl="3" indent="0">
              <a:buNone/>
            </a:pPr>
            <a:r>
              <a:rPr lang="en-US" sz="5500" dirty="0"/>
              <a:t>	 = </a:t>
            </a:r>
            <a:r>
              <a:rPr lang="en-US" sz="5500" i="1" dirty="0"/>
              <a:t>Notice to Move </a:t>
            </a:r>
            <a:r>
              <a:rPr lang="en-US" sz="5500" dirty="0"/>
              <a:t>(NTM) </a:t>
            </a:r>
            <a:r>
              <a:rPr lang="en-US" sz="5500" dirty="0" err="1"/>
              <a:t>moet</a:t>
            </a:r>
            <a:r>
              <a:rPr lang="en-US" sz="5500" dirty="0"/>
              <a:t> </a:t>
            </a:r>
            <a:r>
              <a:rPr lang="en-US" sz="5500" dirty="0" err="1"/>
              <a:t>korter</a:t>
            </a:r>
            <a:endParaRPr lang="en-US" sz="5500" dirty="0"/>
          </a:p>
          <a:p>
            <a:pPr marL="857250" lvl="3" indent="-857250"/>
            <a:endParaRPr lang="en-US" sz="5500" dirty="0"/>
          </a:p>
          <a:p>
            <a:pPr marL="857250" lvl="3" indent="-857250"/>
            <a:r>
              <a:rPr lang="en-US" sz="5500" dirty="0"/>
              <a:t>Meer </a:t>
            </a:r>
            <a:r>
              <a:rPr lang="en-US" sz="5500" dirty="0" err="1"/>
              <a:t>munitie</a:t>
            </a:r>
            <a:r>
              <a:rPr lang="en-US" sz="5500" dirty="0"/>
              <a:t> </a:t>
            </a:r>
            <a:r>
              <a:rPr lang="en-US" sz="5500" dirty="0" err="1"/>
              <a:t>nodig</a:t>
            </a:r>
            <a:r>
              <a:rPr lang="en-US" sz="5500" dirty="0"/>
              <a:t> </a:t>
            </a:r>
            <a:r>
              <a:rPr lang="en-US" sz="5500" dirty="0" err="1"/>
              <a:t>voor</a:t>
            </a:r>
            <a:r>
              <a:rPr lang="en-US" sz="5500" dirty="0"/>
              <a:t> </a:t>
            </a:r>
            <a:r>
              <a:rPr lang="en-US" sz="5500" dirty="0" err="1"/>
              <a:t>inzet</a:t>
            </a:r>
            <a:endParaRPr lang="en-US" sz="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D428C-0329-E2DC-312A-21F32BF70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t>8</a:t>
            </a:fld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556" y="5634446"/>
            <a:ext cx="7462622" cy="49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54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7200" dirty="0"/>
              <a:t>Wat is de behoefte?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1338266" y="4346491"/>
            <a:ext cx="16002677" cy="8158092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endParaRPr lang="en-US" sz="55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500" dirty="0" err="1"/>
              <a:t>Dichtbij</a:t>
            </a:r>
            <a:r>
              <a:rPr lang="en-US" sz="5500" dirty="0"/>
              <a:t> de Eemshaven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55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500" dirty="0"/>
              <a:t>In de </a:t>
            </a:r>
            <a:r>
              <a:rPr lang="en-US" sz="5500" dirty="0" err="1"/>
              <a:t>buurt</a:t>
            </a:r>
            <a:r>
              <a:rPr lang="en-US" sz="5500" dirty="0"/>
              <a:t> van </a:t>
            </a:r>
            <a:r>
              <a:rPr lang="en-US" sz="5500" dirty="0" err="1"/>
              <a:t>een</a:t>
            </a:r>
            <a:r>
              <a:rPr lang="en-US" sz="5500" dirty="0"/>
              <a:t> </a:t>
            </a:r>
            <a:r>
              <a:rPr lang="en-US" sz="5500" dirty="0" err="1"/>
              <a:t>grootschalige</a:t>
            </a:r>
            <a:r>
              <a:rPr lang="en-US" sz="5500" dirty="0"/>
              <a:t> </a:t>
            </a:r>
            <a:r>
              <a:rPr lang="en-US" sz="5500" dirty="0" err="1"/>
              <a:t>munitieopslag</a:t>
            </a:r>
            <a:endParaRPr lang="nl-NL" sz="55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0729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efensie 1">
      <a:dk1>
        <a:srgbClr val="000000"/>
      </a:dk1>
      <a:lt1>
        <a:srgbClr val="FFFFFF"/>
      </a:lt1>
      <a:dk2>
        <a:srgbClr val="E17000"/>
      </a:dk2>
      <a:lt2>
        <a:srgbClr val="FBE9D8"/>
      </a:lt2>
      <a:accent1>
        <a:srgbClr val="E17000"/>
      </a:accent1>
      <a:accent2>
        <a:srgbClr val="41145E"/>
      </a:accent2>
      <a:accent3>
        <a:srgbClr val="007BC7"/>
      </a:accent3>
      <a:accent4>
        <a:srgbClr val="FFB612"/>
      </a:accent4>
      <a:accent5>
        <a:srgbClr val="39860C"/>
      </a:accent5>
      <a:accent6>
        <a:srgbClr val="75D2B6"/>
      </a:accent6>
      <a:hlink>
        <a:srgbClr val="01689B"/>
      </a:hlink>
      <a:folHlink>
        <a:srgbClr val="954F72"/>
      </a:folHlink>
    </a:clrScheme>
    <a:fontScheme name="Logi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sz="2400" dirty="0" err="1" smtClean="0"/>
        </a:defPPr>
      </a:lstStyle>
    </a:txDef>
  </a:objectDefaults>
  <a:extraClrSchemeLst/>
  <a:custClrLst>
    <a:custClr name="Groen">
      <a:srgbClr val="39870C"/>
    </a:custClr>
    <a:custClr name="Oranje">
      <a:srgbClr val="E17000"/>
    </a:custClr>
    <a:custClr name="Licht blauw">
      <a:srgbClr val="8FCAE7"/>
    </a:custClr>
    <a:custClr name="Geel">
      <a:srgbClr val="FFB612"/>
    </a:custClr>
    <a:custClr name="Mint groen">
      <a:srgbClr val="76D2B6"/>
    </a:custClr>
    <a:custClr name="Donker groen">
      <a:srgbClr val="275937"/>
    </a:custClr>
    <a:custClr name="wit">
      <a:srgbClr val="FFFFFF"/>
    </a:custClr>
    <a:custClr name="wit">
      <a:srgbClr val="FFFFFF"/>
    </a:custClr>
    <a:custClr name="wit">
      <a:srgbClr val="FFFFFF"/>
    </a:custClr>
    <a:custClr name="wit">
      <a:srgbClr val="FFFFFF"/>
    </a:custClr>
    <a:custClr name="Groen achtergrond">
      <a:srgbClr val="D7E7CE"/>
    </a:custClr>
    <a:custClr name="Oranje achtergrond">
      <a:srgbClr val="F9E2CC"/>
    </a:custClr>
    <a:custClr name="Licht blauw achtergrond">
      <a:srgbClr val="E9F4FA"/>
    </a:custClr>
    <a:custClr name="Geel achtergrond">
      <a:srgbClr val="FFF0D0"/>
    </a:custClr>
    <a:custClr name="Mint groen achtergrond">
      <a:srgbClr val="E4F6F0"/>
    </a:custClr>
    <a:custClr name="Donker groen achtergrond">
      <a:srgbClr val="D4DED7"/>
    </a:custClr>
    <a:custClr name="wit">
      <a:srgbClr val="FFFFFF"/>
    </a:custClr>
    <a:custClr name="wit">
      <a:srgbClr val="FFFFFF"/>
    </a:custClr>
    <a:custClr name="wit">
      <a:srgbClr val="FFFFFF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Logius-basis.potx" id="{8D478C09-9951-458B-AC9A-452CE5F3AD1A}" vid="{04410D83-B0F7-4032-98FF-F98D01A97211}"/>
    </a:ext>
  </a:extLst>
</a:theme>
</file>

<file path=ppt/theme/theme2.xml><?xml version="1.0" encoding="utf-8"?>
<a:theme xmlns:a="http://schemas.openxmlformats.org/drawingml/2006/main" name="1_Office Theme">
  <a:themeElements>
    <a:clrScheme name="Defensie 1">
      <a:dk1>
        <a:srgbClr val="000000"/>
      </a:dk1>
      <a:lt1>
        <a:srgbClr val="FFFFFF"/>
      </a:lt1>
      <a:dk2>
        <a:srgbClr val="E17000"/>
      </a:dk2>
      <a:lt2>
        <a:srgbClr val="FBE9D8"/>
      </a:lt2>
      <a:accent1>
        <a:srgbClr val="E17000"/>
      </a:accent1>
      <a:accent2>
        <a:srgbClr val="41145E"/>
      </a:accent2>
      <a:accent3>
        <a:srgbClr val="007BC7"/>
      </a:accent3>
      <a:accent4>
        <a:srgbClr val="FFB612"/>
      </a:accent4>
      <a:accent5>
        <a:srgbClr val="39860C"/>
      </a:accent5>
      <a:accent6>
        <a:srgbClr val="75D2B6"/>
      </a:accent6>
      <a:hlink>
        <a:srgbClr val="01689B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Defensie 1">
      <a:dk1>
        <a:srgbClr val="000000"/>
      </a:dk1>
      <a:lt1>
        <a:srgbClr val="FFFFFF"/>
      </a:lt1>
      <a:dk2>
        <a:srgbClr val="E17000"/>
      </a:dk2>
      <a:lt2>
        <a:srgbClr val="FBE9D8"/>
      </a:lt2>
      <a:accent1>
        <a:srgbClr val="E17000"/>
      </a:accent1>
      <a:accent2>
        <a:srgbClr val="41145E"/>
      </a:accent2>
      <a:accent3>
        <a:srgbClr val="007BC7"/>
      </a:accent3>
      <a:accent4>
        <a:srgbClr val="FFB612"/>
      </a:accent4>
      <a:accent5>
        <a:srgbClr val="39860C"/>
      </a:accent5>
      <a:accent6>
        <a:srgbClr val="75D2B6"/>
      </a:accent6>
      <a:hlink>
        <a:srgbClr val="01689B"/>
      </a:hlink>
      <a:folHlink>
        <a:srgbClr val="954F72"/>
      </a:folHlink>
    </a:clrScheme>
    <a:fontScheme name="Logi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sz="2400" dirty="0" err="1" smtClean="0"/>
        </a:defPPr>
      </a:lstStyle>
    </a:txDef>
  </a:objectDefaults>
  <a:extraClrSchemeLst/>
  <a:custClrLst>
    <a:custClr name="Groen">
      <a:srgbClr val="39870C"/>
    </a:custClr>
    <a:custClr name="Oranje">
      <a:srgbClr val="E17000"/>
    </a:custClr>
    <a:custClr name="Licht blauw">
      <a:srgbClr val="8FCAE7"/>
    </a:custClr>
    <a:custClr name="Geel">
      <a:srgbClr val="FFB612"/>
    </a:custClr>
    <a:custClr name="Mint groen">
      <a:srgbClr val="76D2B6"/>
    </a:custClr>
    <a:custClr name="Donker groen">
      <a:srgbClr val="275937"/>
    </a:custClr>
    <a:custClr name="wit">
      <a:srgbClr val="FFFFFF"/>
    </a:custClr>
    <a:custClr name="wit">
      <a:srgbClr val="FFFFFF"/>
    </a:custClr>
    <a:custClr name="wit">
      <a:srgbClr val="FFFFFF"/>
    </a:custClr>
    <a:custClr name="wit">
      <a:srgbClr val="FFFFFF"/>
    </a:custClr>
    <a:custClr name="Groen achtergrond">
      <a:srgbClr val="D7E7CE"/>
    </a:custClr>
    <a:custClr name="Oranje achtergrond">
      <a:srgbClr val="F9E2CC"/>
    </a:custClr>
    <a:custClr name="Licht blauw achtergrond">
      <a:srgbClr val="E9F4FA"/>
    </a:custClr>
    <a:custClr name="Geel achtergrond">
      <a:srgbClr val="FFF0D0"/>
    </a:custClr>
    <a:custClr name="Mint groen achtergrond">
      <a:srgbClr val="E4F6F0"/>
    </a:custClr>
    <a:custClr name="Donker groen achtergrond">
      <a:srgbClr val="D4DED7"/>
    </a:custClr>
    <a:custClr name="wit">
      <a:srgbClr val="FFFFFF"/>
    </a:custClr>
    <a:custClr name="wit">
      <a:srgbClr val="FFFFFF"/>
    </a:custClr>
    <a:custClr name="wit">
      <a:srgbClr val="FFFFFF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Logius-basis.potx" id="{8D478C09-9951-458B-AC9A-452CE5F3AD1A}" vid="{04410D83-B0F7-4032-98FF-F98D01A9721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F722B99A232E40AB4F811667D399D2" ma:contentTypeVersion="9" ma:contentTypeDescription="Een nieuw document maken." ma:contentTypeScope="" ma:versionID="8f42f31613960d82ee82ac9ea05aa7c7">
  <xsd:schema xmlns:xsd="http://www.w3.org/2001/XMLSchema" xmlns:xs="http://www.w3.org/2001/XMLSchema" xmlns:p="http://schemas.microsoft.com/office/2006/metadata/properties" xmlns:ns2="339c4daf-9397-4d5f-8c3b-621575114e18" xmlns:ns3="be9f213b-68af-49f1-86d0-b0b5e133e11c" targetNamespace="http://schemas.microsoft.com/office/2006/metadata/properties" ma:root="true" ma:fieldsID="fa13faf55b476fc102ed847151949f46" ns2:_="" ns3:_="">
    <xsd:import namespace="339c4daf-9397-4d5f-8c3b-621575114e18"/>
    <xsd:import namespace="be9f213b-68af-49f1-86d0-b0b5e133e11c"/>
    <xsd:element name="properties">
      <xsd:complexType>
        <xsd:sequence>
          <xsd:element name="documentManagement">
            <xsd:complexType>
              <xsd:all>
                <xsd:element ref="ns2:BsArchiveLabel" minOccurs="0"/>
                <xsd:element ref="ns2:BsRegistrationId" minOccurs="0"/>
                <xsd:element ref="ns3:Thematisch_x0020_OM" minOccurs="0"/>
                <xsd:element ref="ns3:Thematisch_x0020_RB" minOccurs="0"/>
                <xsd:element ref="ns3:Parlementaria" minOccurs="0"/>
                <xsd:element ref="ns3:Clusters" minOccurs="0"/>
                <xsd:element ref="ns3:Documentstatus" minOccurs="0"/>
                <xsd:element ref="ns3:Thematisch_x0020_OK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9c4daf-9397-4d5f-8c3b-621575114e18" elementFormDefault="qualified">
    <xsd:import namespace="http://schemas.microsoft.com/office/2006/documentManagement/types"/>
    <xsd:import namespace="http://schemas.microsoft.com/office/infopath/2007/PartnerControls"/>
    <xsd:element name="BsArchiveLabel" ma:index="8" nillable="true" ma:displayName="Archief Label" ma:format="Dropdown" ma:internalName="BsArchiveLabel">
      <xsd:simpleType>
        <xsd:restriction base="dms:Choice">
          <xsd:enumeration value="Archiefwaardig"/>
          <xsd:enumeration value="Niet archiefwaardig"/>
        </xsd:restriction>
      </xsd:simpleType>
    </xsd:element>
    <xsd:element name="BsRegistrationId" ma:index="9" nillable="true" ma:displayName="Registratie Id" ma:indexed="true" ma:internalName="BsRegistrationI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f213b-68af-49f1-86d0-b0b5e133e11c" elementFormDefault="qualified">
    <xsd:import namespace="http://schemas.microsoft.com/office/2006/documentManagement/types"/>
    <xsd:import namespace="http://schemas.microsoft.com/office/infopath/2007/PartnerControls"/>
    <xsd:element name="Thematisch_x0020_OM" ma:index="10" nillable="true" ma:displayName="Thematisch OM" ma:format="Dropdown" ma:internalName="Thematisch_x0020_OM">
      <xsd:simpleType>
        <xsd:restriction base="dms:Choice">
          <xsd:enumeration value="Omgevingsmanagement (strategisch)"/>
          <xsd:enumeration value="Participatie beleid"/>
        </xsd:restriction>
      </xsd:simpleType>
    </xsd:element>
    <xsd:element name="Thematisch_x0020_RB" ma:index="11" nillable="true" ma:displayName="Thematisch RB" ma:format="Dropdown" ma:internalName="Thematisch_x0020_RB">
      <xsd:simpleType>
        <xsd:restriction base="dms:Choice">
          <xsd:enumeration value="Ruimtelijke ordening"/>
          <xsd:enumeration value="Omgevingswet"/>
          <xsd:enumeration value="Cultuurhistorie"/>
          <xsd:enumeration value="Novi"/>
        </xsd:restriction>
      </xsd:simpleType>
    </xsd:element>
    <xsd:element name="Parlementaria" ma:index="12" nillable="true" ma:displayName="Parlementaria" ma:format="Dropdown" ma:internalName="Parlementaria">
      <xsd:simpleType>
        <xsd:restriction base="dms:Choice">
          <xsd:enumeration value="Kamerbrieven"/>
          <xsd:enumeration value="Burgerbrieven"/>
          <xsd:enumeration value="Interne documenten"/>
          <xsd:enumeration value="Afstemming"/>
        </xsd:restriction>
      </xsd:simpleType>
    </xsd:element>
    <xsd:element name="Clusters" ma:index="13" nillable="true" ma:displayName="Clusters leefomgeving" ma:format="Dropdown" ma:internalName="Clusters">
      <xsd:simpleType>
        <xsd:restriction base="dms:Choice">
          <xsd:enumeration value="Omgevingskwaliteit"/>
          <xsd:enumeration value="Ruimtelijke Borging"/>
          <xsd:enumeration value="Omgevingsmanagement"/>
          <xsd:enumeration value="NPRD"/>
        </xsd:restriction>
      </xsd:simpleType>
    </xsd:element>
    <xsd:element name="Documentstatus" ma:index="14" nillable="true" ma:displayName="Documentstatus" ma:description="Vul documentstatus in" ma:format="Dropdown" ma:internalName="Documentstatus">
      <xsd:simpleType>
        <xsd:restriction base="dms:Choice">
          <xsd:enumeration value="Concept"/>
          <xsd:enumeration value="Definitief"/>
          <xsd:enumeration value="Archief"/>
        </xsd:restriction>
      </xsd:simpleType>
    </xsd:element>
    <xsd:element name="Thematisch_x0020_OK" ma:index="15" nillable="true" ma:displayName="Thematisch OK" ma:format="Dropdown" ma:internalName="Thematisch_x0020_OK">
      <xsd:simpleType>
        <xsd:restriction base="dms:Choice">
          <xsd:enumeration value="Stikstof"/>
          <xsd:enumeration value="Natuur"/>
          <xsd:enumeration value="Milieu"/>
          <xsd:enumeration value="Geluid"/>
          <xsd:enumeration value="Straling"/>
          <xsd:enumeration value="Gezondheid"/>
        </xsd:restriction>
      </xsd:simpleType>
    </xsd:element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e9f213b-68af-49f1-86d0-b0b5e133e11c">QAZH7SJ65ZTJ-1764439433-5772</_dlc_DocId>
    <_dlc_DocIdUrl xmlns="be9f213b-68af-49f1-86d0-b0b5e133e11c">
      <Url>https://bs-portal.mindef.nl/sites/00343/NPRD/_layouts/15/DocIdRedir.aspx?ID=QAZH7SJ65ZTJ-1764439433-5772</Url>
      <Description>QAZH7SJ65ZTJ-1764439433-5772</Description>
    </_dlc_DocIdUrl>
    <BsRegistrationId xmlns="339c4daf-9397-4d5f-8c3b-621575114e18" xsi:nil="true"/>
    <BsArchiveLabel xmlns="339c4daf-9397-4d5f-8c3b-621575114e18" xsi:nil="true"/>
    <Documentstatus xmlns="be9f213b-68af-49f1-86d0-b0b5e133e11c" xsi:nil="true"/>
    <Clusters xmlns="be9f213b-68af-49f1-86d0-b0b5e133e11c" xsi:nil="true"/>
    <Thematisch_x0020_OM xmlns="be9f213b-68af-49f1-86d0-b0b5e133e11c" xsi:nil="true"/>
    <Parlementaria xmlns="be9f213b-68af-49f1-86d0-b0b5e133e11c" xsi:nil="true"/>
    <Thematisch_x0020_RB xmlns="be9f213b-68af-49f1-86d0-b0b5e133e11c" xsi:nil="true"/>
    <Thematisch_x0020_OK xmlns="be9f213b-68af-49f1-86d0-b0b5e133e11c" xsi:nil="true"/>
  </documentManagement>
</p:properties>
</file>

<file path=customXml/item3.xml><?xml version="1.0" encoding="utf-8"?>
<?mso-contentType ?>
<SharedContentType xmlns="Microsoft.SharePoint.Taxonomy.ContentTypeSync" SourceId="5480d890-d4fe-4d23-aa74-3bb4c669cfff" ContentTypeId="0x0101" PreviousValue="false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FF140D-191F-4113-A716-242469B124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9c4daf-9397-4d5f-8c3b-621575114e18"/>
    <ds:schemaRef ds:uri="be9f213b-68af-49f1-86d0-b0b5e133e1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1518C6-24DF-4411-B84C-B287E79FE52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be9f213b-68af-49f1-86d0-b0b5e133e11c"/>
    <ds:schemaRef ds:uri="339c4daf-9397-4d5f-8c3b-621575114e1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205188-A841-4CA8-8A2C-B09D098476D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1D2A5BB0-101C-4772-BEBF-F666960D0124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326BC6EB-EC9B-40A7-9ECB-FB4E1D2BBC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985</Words>
  <Application>Microsoft Macintosh PowerPoint</Application>
  <PresentationFormat>Aangepast</PresentationFormat>
  <Paragraphs>253</Paragraphs>
  <Slides>29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29</vt:i4>
      </vt:variant>
    </vt:vector>
  </HeadingPairs>
  <TitlesOfParts>
    <vt:vector size="41" baseType="lpstr">
      <vt:lpstr>Arial</vt:lpstr>
      <vt:lpstr>Calibri</vt:lpstr>
      <vt:lpstr>Noto Sans Symbols</vt:lpstr>
      <vt:lpstr>RijksoverheidSansHeadingTT</vt:lpstr>
      <vt:lpstr>RijksoverheidSansWebText Bold</vt:lpstr>
      <vt:lpstr>RijksoverheidSansWebText Regula</vt:lpstr>
      <vt:lpstr>RijksoverheidSansWebText Regulabri</vt:lpstr>
      <vt:lpstr>RijksoverheidSansWebText Regular</vt:lpstr>
      <vt:lpstr>Verdana</vt:lpstr>
      <vt:lpstr>Office Theme</vt:lpstr>
      <vt:lpstr>1_Office Theme</vt:lpstr>
      <vt:lpstr>2_Office Theme</vt:lpstr>
      <vt:lpstr>Informatie- bijeenkomst  Nationaal Programma Ruimte voor Defensie</vt:lpstr>
      <vt:lpstr>PowerPoint-presentatie</vt:lpstr>
      <vt:lpstr>PowerPoint-presentatie</vt:lpstr>
      <vt:lpstr>Welke fase zitten we nu –  planMER</vt:lpstr>
      <vt:lpstr>Overzichtskaart  Provincie  Friesland</vt:lpstr>
      <vt:lpstr>PowerPoint-presentatie</vt:lpstr>
      <vt:lpstr> Behoefte 3 Nieuwe munitieopslag voor  Snel Inzetbare Capaciteit (SIC)   </vt:lpstr>
      <vt:lpstr>Wat is de behoefte?</vt:lpstr>
      <vt:lpstr>Wat is de behoefte?</vt:lpstr>
      <vt:lpstr>PowerPoint-presentatie</vt:lpstr>
      <vt:lpstr>Het beoordelingskader  planMER</vt:lpstr>
      <vt:lpstr>Het beoordelingskader  planMER</vt:lpstr>
      <vt:lpstr>Externe veiligheid</vt:lpstr>
      <vt:lpstr>Uitleg ABC zonering</vt:lpstr>
      <vt:lpstr>Uitleg ABC zonering</vt:lpstr>
      <vt:lpstr>Externe veiligheid in uw omgeving</vt:lpstr>
      <vt:lpstr>Ligging t.o.v. natuur</vt:lpstr>
      <vt:lpstr>Behoefte 4 oefenen en trainen met explosieven</vt:lpstr>
      <vt:lpstr>Wat is de behoefte?</vt:lpstr>
      <vt:lpstr>Eisen aan de locatie</vt:lpstr>
      <vt:lpstr>Eisen aan de locatie</vt:lpstr>
      <vt:lpstr>Te onderzoeken alternatieven</vt:lpstr>
      <vt:lpstr>Overzicht te onderzoeken thema’s</vt:lpstr>
      <vt:lpstr>Overzicht te onderzoeken thema’s</vt:lpstr>
      <vt:lpstr>Aanvulling vanuit zienswijze</vt:lpstr>
      <vt:lpstr>Geluid</vt:lpstr>
      <vt:lpstr>Natuur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Annette de Wit</dc:creator>
  <cp:lastModifiedBy>Microsoft Office User</cp:lastModifiedBy>
  <cp:revision>218</cp:revision>
  <dcterms:created xsi:type="dcterms:W3CDTF">2021-08-25T10:40:13Z</dcterms:created>
  <dcterms:modified xsi:type="dcterms:W3CDTF">2024-11-14T11:02:21Z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0x010100B9F722B99A232E40AB4F811667D399D2</vt:lpwstr>
  </property>
  <property fmtid="{D5CDD505-2E9C-101B-9397-08002B2CF9AE}" pid="3" name="_dlc_DocIdItemGuid">
    <vt:lpwstr>8772ec95-e83a-44c6-a4ec-74a41611ad39</vt:lpwstr>
  </property>
</Properties>
</file>